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Play"/>
      <p:regular r:id="rId20"/>
      <p:bold r:id="rId21"/>
    </p:embeddedFont>
    <p:embeddedFont>
      <p:font typeface="Robo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6" roundtripDataSignature="AMtx7mg1SUNfGyjYNAueeoGlE9nb9VZl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-regular.fntdata"/><Relationship Id="rId22" Type="http://schemas.openxmlformats.org/officeDocument/2006/relationships/font" Target="fonts/Roboto-regular.fntdata"/><Relationship Id="rId21" Type="http://schemas.openxmlformats.org/officeDocument/2006/relationships/font" Target="fonts/Play-bold.fntdata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customschemas.google.com/relationships/presentationmetadata" Target="metadata"/><Relationship Id="rId25" Type="http://schemas.openxmlformats.org/officeDocument/2006/relationships/font" Target="fonts/Robo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4c1bf6bba6_2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4c1bf6bba6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809d28db8_0_1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809d28db8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4809d28db8_0_1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4809d28db8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4809d28db8_0_1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4809d28db8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4809d28db8_0_1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4809d28db8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4809d28db8_0_1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4809d28db8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graph will be explained in the speech</a:t>
            </a:r>
            <a:endParaRPr/>
          </a:p>
        </p:txBody>
      </p:sp>
      <p:sp>
        <p:nvSpPr>
          <p:cNvPr id="137" name="Google Shape;13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81e664f9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481e664f9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More men applied to easier positions and were admitted, while women in general mostly applied to harder positions. Its why overall more men were admitted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Individual fairness is much easier to test, but groups are complicated due to  problems like the simpsons paradox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470e35ac1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470e35ac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Use AI to evaluate everyone to determine their risk and insurance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Each person gets </a:t>
            </a:r>
            <a:r>
              <a:rPr lang="en-US"/>
              <a:t>individual</a:t>
            </a:r>
            <a:r>
              <a:rPr lang="en-US"/>
              <a:t> rate instead of multiple people getting same rate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4c1bf6bba6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4c1bf6bba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The AI associates burning of candles with higher fire risk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Jewish people are more likely to burn candles </a:t>
            </a:r>
            <a:r>
              <a:rPr lang="en-US"/>
              <a:t>regularly for shabbat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Other people who burn candles get higher rates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Insurance is a collective of people with some who need a lot and others who dont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4c1bf6bba6_2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4c1bf6bba6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Fairness is not free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To ensue fairness in AI some privacy has to be given up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Hiring AI not hiring anyone over 55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Only way to know its not hiring them and not another reason is to know an applicants age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Lemonade - only way to know jewish people </a:t>
            </a:r>
            <a:r>
              <a:rPr lang="en-US"/>
              <a:t>were</a:t>
            </a:r>
            <a:r>
              <a:rPr lang="en-US"/>
              <a:t> affected is by knowing </a:t>
            </a:r>
            <a:r>
              <a:rPr lang="en-US"/>
              <a:t>they're</a:t>
            </a:r>
            <a:r>
              <a:rPr lang="en-US"/>
              <a:t> jewish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/>
          <p:nvPr>
            <p:ph type="ctrTitle"/>
          </p:nvPr>
        </p:nvSpPr>
        <p:spPr>
          <a:xfrm>
            <a:off x="640080" y="1371599"/>
            <a:ext cx="6675000" cy="29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7"/>
          <p:cNvSpPr txBox="1"/>
          <p:nvPr>
            <p:ph idx="1" type="subTitle"/>
          </p:nvPr>
        </p:nvSpPr>
        <p:spPr>
          <a:xfrm>
            <a:off x="640080" y="4584879"/>
            <a:ext cx="66750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b="1" sz="1800" cap="none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" name="Google Shape;15;p7"/>
          <p:cNvSpPr txBox="1"/>
          <p:nvPr>
            <p:ph idx="10" type="dt"/>
          </p:nvPr>
        </p:nvSpPr>
        <p:spPr>
          <a:xfrm>
            <a:off x="64008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7"/>
          <p:cNvSpPr txBox="1"/>
          <p:nvPr>
            <p:ph idx="11" type="ftr"/>
          </p:nvPr>
        </p:nvSpPr>
        <p:spPr>
          <a:xfrm>
            <a:off x="6767622" y="6356350"/>
            <a:ext cx="4040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"/>
          <p:cNvSpPr txBox="1"/>
          <p:nvPr>
            <p:ph idx="12" type="sldNum"/>
          </p:nvPr>
        </p:nvSpPr>
        <p:spPr>
          <a:xfrm>
            <a:off x="10807995" y="6356350"/>
            <a:ext cx="72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640079" y="1371601"/>
            <a:ext cx="108909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 rot="5400000">
            <a:off x="4302508" y="-1028928"/>
            <a:ext cx="3566100" cy="108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8041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indent="-32804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2pPr>
            <a:lvl3pPr indent="-32804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indent="-32804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4pPr>
            <a:lvl5pPr indent="-328041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0" type="dt"/>
          </p:nvPr>
        </p:nvSpPr>
        <p:spPr>
          <a:xfrm>
            <a:off x="64008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1" type="ftr"/>
          </p:nvPr>
        </p:nvSpPr>
        <p:spPr>
          <a:xfrm>
            <a:off x="6767622" y="6356350"/>
            <a:ext cx="4040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2" type="sldNum"/>
          </p:nvPr>
        </p:nvSpPr>
        <p:spPr>
          <a:xfrm>
            <a:off x="10807995" y="6356350"/>
            <a:ext cx="72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80" name="Google Shape;80;p17"/>
          <p:cNvSpPr txBox="1"/>
          <p:nvPr>
            <p:ph type="title"/>
          </p:nvPr>
        </p:nvSpPr>
        <p:spPr>
          <a:xfrm rot="5400000">
            <a:off x="7346742" y="2502629"/>
            <a:ext cx="5536800" cy="18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 rot="5400000">
            <a:off x="2077952" y="-797670"/>
            <a:ext cx="5536800" cy="84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8041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indent="-32804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2pPr>
            <a:lvl3pPr indent="-32804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indent="-32804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4pPr>
            <a:lvl5pPr indent="-328041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0" type="dt"/>
          </p:nvPr>
        </p:nvSpPr>
        <p:spPr>
          <a:xfrm>
            <a:off x="64008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1" type="ftr"/>
          </p:nvPr>
        </p:nvSpPr>
        <p:spPr>
          <a:xfrm>
            <a:off x="6767622" y="6356350"/>
            <a:ext cx="4040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12" type="sldNum"/>
          </p:nvPr>
        </p:nvSpPr>
        <p:spPr>
          <a:xfrm>
            <a:off x="10807995" y="6356350"/>
            <a:ext cx="72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5" name="Google Shape;85;p17"/>
          <p:cNvCxnSpPr/>
          <p:nvPr/>
        </p:nvCxnSpPr>
        <p:spPr>
          <a:xfrm rot="5400000">
            <a:off x="10872135" y="1192457"/>
            <a:ext cx="978900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"/>
          <p:cNvSpPr txBox="1"/>
          <p:nvPr>
            <p:ph type="title"/>
          </p:nvPr>
        </p:nvSpPr>
        <p:spPr>
          <a:xfrm>
            <a:off x="640079" y="1371601"/>
            <a:ext cx="108909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" type="body"/>
          </p:nvPr>
        </p:nvSpPr>
        <p:spPr>
          <a:xfrm>
            <a:off x="640080" y="2633472"/>
            <a:ext cx="108909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8041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indent="-32804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2pPr>
            <a:lvl3pPr indent="-32804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indent="-32804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4pPr>
            <a:lvl5pPr indent="-328041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8"/>
          <p:cNvSpPr txBox="1"/>
          <p:nvPr>
            <p:ph idx="10" type="dt"/>
          </p:nvPr>
        </p:nvSpPr>
        <p:spPr>
          <a:xfrm>
            <a:off x="64008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8"/>
          <p:cNvSpPr txBox="1"/>
          <p:nvPr>
            <p:ph idx="11" type="ftr"/>
          </p:nvPr>
        </p:nvSpPr>
        <p:spPr>
          <a:xfrm>
            <a:off x="6767622" y="6356350"/>
            <a:ext cx="4040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"/>
          <p:cNvSpPr txBox="1"/>
          <p:nvPr>
            <p:ph idx="12" type="sldNum"/>
          </p:nvPr>
        </p:nvSpPr>
        <p:spPr>
          <a:xfrm>
            <a:off x="10807995" y="6356350"/>
            <a:ext cx="72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6" name="Google Shape;26;p9"/>
          <p:cNvSpPr txBox="1"/>
          <p:nvPr>
            <p:ph type="title"/>
          </p:nvPr>
        </p:nvSpPr>
        <p:spPr>
          <a:xfrm>
            <a:off x="640080" y="1291366"/>
            <a:ext cx="9214800" cy="315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"/>
          <p:cNvSpPr txBox="1"/>
          <p:nvPr>
            <p:ph idx="1" type="body"/>
          </p:nvPr>
        </p:nvSpPr>
        <p:spPr>
          <a:xfrm>
            <a:off x="640080" y="5018567"/>
            <a:ext cx="7907100" cy="10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4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4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66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92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92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9"/>
          <p:cNvSpPr txBox="1"/>
          <p:nvPr>
            <p:ph idx="10" type="dt"/>
          </p:nvPr>
        </p:nvSpPr>
        <p:spPr>
          <a:xfrm>
            <a:off x="64008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"/>
          <p:cNvSpPr txBox="1"/>
          <p:nvPr>
            <p:ph idx="11" type="ftr"/>
          </p:nvPr>
        </p:nvSpPr>
        <p:spPr>
          <a:xfrm>
            <a:off x="6767622" y="6356350"/>
            <a:ext cx="4040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9"/>
          <p:cNvSpPr txBox="1"/>
          <p:nvPr>
            <p:ph idx="12" type="sldNum"/>
          </p:nvPr>
        </p:nvSpPr>
        <p:spPr>
          <a:xfrm>
            <a:off x="10807995" y="6356350"/>
            <a:ext cx="72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" name="Google Shape;31;p9"/>
          <p:cNvCxnSpPr/>
          <p:nvPr/>
        </p:nvCxnSpPr>
        <p:spPr>
          <a:xfrm>
            <a:off x="716281" y="4715234"/>
            <a:ext cx="978900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/>
          <p:nvPr>
            <p:ph type="title"/>
          </p:nvPr>
        </p:nvSpPr>
        <p:spPr>
          <a:xfrm>
            <a:off x="640079" y="1371601"/>
            <a:ext cx="108909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0"/>
          <p:cNvSpPr txBox="1"/>
          <p:nvPr>
            <p:ph idx="1" type="body"/>
          </p:nvPr>
        </p:nvSpPr>
        <p:spPr>
          <a:xfrm>
            <a:off x="640080" y="2633472"/>
            <a:ext cx="52122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8041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indent="-32804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2pPr>
            <a:lvl3pPr indent="-32804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indent="-32804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4pPr>
            <a:lvl5pPr indent="-328041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0"/>
          <p:cNvSpPr txBox="1"/>
          <p:nvPr>
            <p:ph idx="2" type="body"/>
          </p:nvPr>
        </p:nvSpPr>
        <p:spPr>
          <a:xfrm>
            <a:off x="6318928" y="2633472"/>
            <a:ext cx="52122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8041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indent="-32804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2pPr>
            <a:lvl3pPr indent="-32804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indent="-32804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4pPr>
            <a:lvl5pPr indent="-328041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0"/>
          <p:cNvSpPr txBox="1"/>
          <p:nvPr>
            <p:ph idx="10" type="dt"/>
          </p:nvPr>
        </p:nvSpPr>
        <p:spPr>
          <a:xfrm>
            <a:off x="64008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0"/>
          <p:cNvSpPr txBox="1"/>
          <p:nvPr>
            <p:ph idx="11" type="ftr"/>
          </p:nvPr>
        </p:nvSpPr>
        <p:spPr>
          <a:xfrm>
            <a:off x="6767622" y="6356350"/>
            <a:ext cx="4040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2" type="sldNum"/>
          </p:nvPr>
        </p:nvSpPr>
        <p:spPr>
          <a:xfrm>
            <a:off x="10807995" y="6356350"/>
            <a:ext cx="72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/>
          <p:nvPr>
            <p:ph type="title"/>
          </p:nvPr>
        </p:nvSpPr>
        <p:spPr>
          <a:xfrm>
            <a:off x="640079" y="1371599"/>
            <a:ext cx="10890900" cy="9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idx="1" type="body"/>
          </p:nvPr>
        </p:nvSpPr>
        <p:spPr>
          <a:xfrm>
            <a:off x="640079" y="2311352"/>
            <a:ext cx="5212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b="1" sz="18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4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11"/>
          <p:cNvSpPr txBox="1"/>
          <p:nvPr>
            <p:ph idx="2" type="body"/>
          </p:nvPr>
        </p:nvSpPr>
        <p:spPr>
          <a:xfrm>
            <a:off x="640079" y="3006725"/>
            <a:ext cx="5212200" cy="31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8041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indent="-32804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2pPr>
            <a:lvl3pPr indent="-32804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indent="-32804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4pPr>
            <a:lvl5pPr indent="-328041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11"/>
          <p:cNvSpPr txBox="1"/>
          <p:nvPr>
            <p:ph idx="3" type="body"/>
          </p:nvPr>
        </p:nvSpPr>
        <p:spPr>
          <a:xfrm>
            <a:off x="6318928" y="2311352"/>
            <a:ext cx="5212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b="1" sz="18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4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11"/>
          <p:cNvSpPr txBox="1"/>
          <p:nvPr>
            <p:ph idx="4" type="body"/>
          </p:nvPr>
        </p:nvSpPr>
        <p:spPr>
          <a:xfrm>
            <a:off x="6318928" y="3006725"/>
            <a:ext cx="5212200" cy="31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8041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indent="-32804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2pPr>
            <a:lvl3pPr indent="-32804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indent="-32804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4pPr>
            <a:lvl5pPr indent="-328041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11"/>
          <p:cNvSpPr txBox="1"/>
          <p:nvPr>
            <p:ph idx="10" type="dt"/>
          </p:nvPr>
        </p:nvSpPr>
        <p:spPr>
          <a:xfrm>
            <a:off x="64008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1"/>
          <p:cNvSpPr txBox="1"/>
          <p:nvPr>
            <p:ph idx="11" type="ftr"/>
          </p:nvPr>
        </p:nvSpPr>
        <p:spPr>
          <a:xfrm>
            <a:off x="6767622" y="6356350"/>
            <a:ext cx="4040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0807995" y="6356350"/>
            <a:ext cx="72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title"/>
          </p:nvPr>
        </p:nvSpPr>
        <p:spPr>
          <a:xfrm>
            <a:off x="640079" y="1371601"/>
            <a:ext cx="108909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10" type="dt"/>
          </p:nvPr>
        </p:nvSpPr>
        <p:spPr>
          <a:xfrm>
            <a:off x="64008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idx="11" type="ftr"/>
          </p:nvPr>
        </p:nvSpPr>
        <p:spPr>
          <a:xfrm>
            <a:off x="6767622" y="6356350"/>
            <a:ext cx="4040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10807995" y="6356350"/>
            <a:ext cx="72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64008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6767622" y="6356350"/>
            <a:ext cx="4040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10807995" y="6356350"/>
            <a:ext cx="72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640080" y="1371600"/>
            <a:ext cx="3859500" cy="14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4936519" y="1031001"/>
            <a:ext cx="6594600" cy="51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3286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36"/>
              <a:buChar char="•"/>
              <a:defRPr sz="2800"/>
            </a:lvl1pPr>
            <a:lvl2pPr indent="-361187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88"/>
              <a:buChar char="•"/>
              <a:defRPr sz="2400"/>
            </a:lvl2pPr>
            <a:lvl3pPr indent="-339089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40"/>
              <a:buChar char="•"/>
              <a:defRPr sz="2000"/>
            </a:lvl3pPr>
            <a:lvl4pPr indent="-32804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 sz="1800"/>
            </a:lvl4pPr>
            <a:lvl5pPr indent="-328041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 sz="18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4"/>
          <p:cNvSpPr txBox="1"/>
          <p:nvPr>
            <p:ph idx="2" type="body"/>
          </p:nvPr>
        </p:nvSpPr>
        <p:spPr>
          <a:xfrm>
            <a:off x="640080" y="2972168"/>
            <a:ext cx="3859500" cy="32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18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44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7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7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4"/>
          <p:cNvSpPr txBox="1"/>
          <p:nvPr>
            <p:ph idx="10" type="dt"/>
          </p:nvPr>
        </p:nvSpPr>
        <p:spPr>
          <a:xfrm>
            <a:off x="64008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1" type="ftr"/>
          </p:nvPr>
        </p:nvSpPr>
        <p:spPr>
          <a:xfrm>
            <a:off x="6767622" y="6356350"/>
            <a:ext cx="4040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10807995" y="6356350"/>
            <a:ext cx="72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640080" y="1371600"/>
            <a:ext cx="3859500" cy="14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/>
          <p:nvPr>
            <p:ph idx="2" type="pic"/>
          </p:nvPr>
        </p:nvSpPr>
        <p:spPr>
          <a:xfrm>
            <a:off x="4937760" y="1033271"/>
            <a:ext cx="6592800" cy="51663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640080" y="2972167"/>
            <a:ext cx="3859500" cy="32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18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44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7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7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5"/>
          <p:cNvSpPr txBox="1"/>
          <p:nvPr>
            <p:ph idx="10" type="dt"/>
          </p:nvPr>
        </p:nvSpPr>
        <p:spPr>
          <a:xfrm>
            <a:off x="64008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1" type="ftr"/>
          </p:nvPr>
        </p:nvSpPr>
        <p:spPr>
          <a:xfrm>
            <a:off x="6767622" y="6356350"/>
            <a:ext cx="4040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10807995" y="6356350"/>
            <a:ext cx="72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640079" y="1371601"/>
            <a:ext cx="108909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b="1" i="0" sz="40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640080" y="2633472"/>
            <a:ext cx="108909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9090" lvl="0" marL="457200" marR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4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28041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-316992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-305942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-305942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0" type="dt"/>
          </p:nvPr>
        </p:nvSpPr>
        <p:spPr>
          <a:xfrm>
            <a:off x="64008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1" type="ftr"/>
          </p:nvPr>
        </p:nvSpPr>
        <p:spPr>
          <a:xfrm>
            <a:off x="6767622" y="6356350"/>
            <a:ext cx="4040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  <p:sp>
        <p:nvSpPr>
          <p:cNvPr id="10" name="Google Shape;10;p6"/>
          <p:cNvSpPr txBox="1"/>
          <p:nvPr>
            <p:ph idx="12" type="sldNum"/>
          </p:nvPr>
        </p:nvSpPr>
        <p:spPr>
          <a:xfrm>
            <a:off x="10807995" y="6356350"/>
            <a:ext cx="72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0" lvl="1" marL="0" marR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0" lvl="2" marL="0" marR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0" lvl="3" marL="0" marR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0" lvl="4" marL="0" marR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0" lvl="5" marL="0" marR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0" lvl="6" marL="0" marR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0" lvl="7" marL="0" marR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0" lvl="8" marL="0" marR="0" algn="r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" name="Google Shape;11;p6"/>
          <p:cNvCxnSpPr/>
          <p:nvPr/>
        </p:nvCxnSpPr>
        <p:spPr>
          <a:xfrm>
            <a:off x="713232" y="1031001"/>
            <a:ext cx="978900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1" name="Google Shape;91;p1"/>
          <p:cNvSpPr txBox="1"/>
          <p:nvPr>
            <p:ph type="ctrTitle"/>
          </p:nvPr>
        </p:nvSpPr>
        <p:spPr>
          <a:xfrm>
            <a:off x="7537528" y="1032764"/>
            <a:ext cx="4308672" cy="32240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sz="5800">
                <a:latin typeface="Roboto"/>
                <a:ea typeface="Roboto"/>
                <a:cs typeface="Roboto"/>
                <a:sym typeface="Roboto"/>
              </a:rPr>
              <a:t>Individual VS Group Fairness in AI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" name="Google Shape;92;p1"/>
          <p:cNvSpPr txBox="1"/>
          <p:nvPr>
            <p:ph idx="1" type="subTitle"/>
          </p:nvPr>
        </p:nvSpPr>
        <p:spPr>
          <a:xfrm>
            <a:off x="7535756" y="5046280"/>
            <a:ext cx="4308672" cy="1665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3"/>
              <a:buNone/>
            </a:pPr>
            <a:r>
              <a:rPr lang="en-US" sz="900"/>
              <a:t>ROSSI NICOLE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83"/>
              <a:buNone/>
            </a:pPr>
            <a:r>
              <a:rPr lang="en-US" sz="900"/>
              <a:t>ROUMILA YOUNES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83"/>
              <a:buNone/>
            </a:pPr>
            <a:r>
              <a:rPr lang="en-US" sz="900"/>
              <a:t>SHANKS DAY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83"/>
              <a:buNone/>
            </a:pPr>
            <a:r>
              <a:rPr lang="en-US" sz="900"/>
              <a:t>SHARIPOV JOE</a:t>
            </a:r>
            <a:endParaRPr/>
          </a:p>
          <a:p>
            <a:pPr indent="0" lvl="0" marL="0" rtl="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83"/>
              <a:buNone/>
            </a:pPr>
            <a:r>
              <a:rPr lang="en-US" sz="900"/>
              <a:t>CS312</a:t>
            </a:r>
            <a:endParaRPr/>
          </a:p>
        </p:txBody>
      </p:sp>
      <p:pic>
        <p:nvPicPr>
          <p:cNvPr descr="A group of yellow figures and a red figure on the other side" id="93" name="Google Shape;93;p1"/>
          <p:cNvPicPr preferRelativeResize="0"/>
          <p:nvPr/>
        </p:nvPicPr>
        <p:blipFill rotWithShape="1">
          <a:blip r:embed="rId3">
            <a:alphaModFix/>
          </a:blip>
          <a:srcRect b="-1" l="32539" r="-1" t="0"/>
          <a:stretch/>
        </p:blipFill>
        <p:spPr>
          <a:xfrm>
            <a:off x="20" y="10"/>
            <a:ext cx="6931132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"/>
          <p:cNvCxnSpPr/>
          <p:nvPr/>
        </p:nvCxnSpPr>
        <p:spPr>
          <a:xfrm>
            <a:off x="7675848" y="4711579"/>
            <a:ext cx="978862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4c1bf6bba6_2_22"/>
          <p:cNvSpPr txBox="1"/>
          <p:nvPr>
            <p:ph type="ctrTitle"/>
          </p:nvPr>
        </p:nvSpPr>
        <p:spPr>
          <a:xfrm>
            <a:off x="640080" y="1371599"/>
            <a:ext cx="6675000" cy="295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Fairness in AI Hiring Algorithms: Bias, Proxies, and Perception</a:t>
            </a:r>
            <a:endParaRPr/>
          </a:p>
        </p:txBody>
      </p:sp>
      <p:sp>
        <p:nvSpPr>
          <p:cNvPr id="180" name="Google Shape;180;g34c1bf6bba6_2_22"/>
          <p:cNvSpPr txBox="1"/>
          <p:nvPr>
            <p:ph idx="1" type="subTitle"/>
          </p:nvPr>
        </p:nvSpPr>
        <p:spPr>
          <a:xfrm>
            <a:off x="640080" y="4584879"/>
            <a:ext cx="6675000" cy="1287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Let’s explore how artificial intelligence mirrors and magnifies human judgement in hiring decisions</a:t>
            </a:r>
            <a:endParaRPr/>
          </a:p>
          <a:p>
            <a:pPr indent="-328041" lvl="0" marL="457200" rtl="0" algn="l">
              <a:spcBef>
                <a:spcPts val="1000"/>
              </a:spcBef>
              <a:spcAft>
                <a:spcPts val="0"/>
              </a:spcAft>
              <a:buSzPts val="1566"/>
              <a:buChar char="-"/>
            </a:pPr>
            <a:r>
              <a:rPr lang="en-US"/>
              <a:t>Day Shanks</a:t>
            </a:r>
            <a:endParaRPr/>
          </a:p>
        </p:txBody>
      </p:sp>
      <p:pic>
        <p:nvPicPr>
          <p:cNvPr descr="And. Here. We. Go. (Provided by Tenor)" id="181" name="Google Shape;181;g34c1bf6bba6_2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3075" y="1241287"/>
            <a:ext cx="5036925" cy="43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4809d28db8_0_195"/>
          <p:cNvSpPr txBox="1"/>
          <p:nvPr>
            <p:ph type="title"/>
          </p:nvPr>
        </p:nvSpPr>
        <p:spPr>
          <a:xfrm>
            <a:off x="640075" y="1371600"/>
            <a:ext cx="5166300" cy="145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Some Key Terms</a:t>
            </a:r>
            <a:endParaRPr/>
          </a:p>
        </p:txBody>
      </p:sp>
      <p:pic>
        <p:nvPicPr>
          <p:cNvPr id="187" name="Google Shape;187;g34809d28db8_0_19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4260" y="1033271"/>
            <a:ext cx="5166301" cy="5166300"/>
          </a:xfrm>
          <a:prstGeom prst="rect">
            <a:avLst/>
          </a:prstGeom>
        </p:spPr>
      </p:pic>
      <p:sp>
        <p:nvSpPr>
          <p:cNvPr id="188" name="Google Shape;188;g34809d28db8_0_195"/>
          <p:cNvSpPr txBox="1"/>
          <p:nvPr>
            <p:ph idx="1" type="body"/>
          </p:nvPr>
        </p:nvSpPr>
        <p:spPr>
          <a:xfrm>
            <a:off x="640073" y="2972775"/>
            <a:ext cx="5166300" cy="322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700"/>
              <a:t>What is a “Bias”?</a:t>
            </a:r>
            <a:endParaRPr sz="2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700"/>
              <a:t>What are “Proxies”?</a:t>
            </a:r>
            <a:endParaRPr sz="2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700"/>
              <a:t>What is “Perception”?</a:t>
            </a:r>
            <a:endParaRPr sz="2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4809d28db8_0_138"/>
          <p:cNvSpPr txBox="1"/>
          <p:nvPr>
            <p:ph type="title"/>
          </p:nvPr>
        </p:nvSpPr>
        <p:spPr>
          <a:xfrm>
            <a:off x="640080" y="1371600"/>
            <a:ext cx="3859500" cy="145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Fairness?</a:t>
            </a:r>
            <a:endParaRPr/>
          </a:p>
        </p:txBody>
      </p:sp>
      <p:sp>
        <p:nvSpPr>
          <p:cNvPr id="194" name="Google Shape;194;g34809d28db8_0_138"/>
          <p:cNvSpPr txBox="1"/>
          <p:nvPr>
            <p:ph idx="1" type="body"/>
          </p:nvPr>
        </p:nvSpPr>
        <p:spPr>
          <a:xfrm>
            <a:off x="640080" y="2972167"/>
            <a:ext cx="3859500" cy="322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6992" lvl="0" marL="457200" rtl="0" algn="l">
              <a:spcBef>
                <a:spcPts val="1000"/>
              </a:spcBef>
              <a:spcAft>
                <a:spcPts val="0"/>
              </a:spcAft>
              <a:buSzPts val="1392"/>
              <a:buChar char="●"/>
            </a:pPr>
            <a:r>
              <a:rPr lang="en-US"/>
              <a:t>Aristotle: “Treat equally, and unequals proportionately unequally.”</a:t>
            </a:r>
            <a:endParaRPr/>
          </a:p>
          <a:p>
            <a:pPr indent="-316992" lvl="0" marL="457200" rtl="0" algn="l">
              <a:spcBef>
                <a:spcPts val="0"/>
              </a:spcBef>
              <a:spcAft>
                <a:spcPts val="0"/>
              </a:spcAft>
              <a:buSzPts val="1392"/>
              <a:buChar char="●"/>
            </a:pPr>
            <a:r>
              <a:rPr lang="en-US"/>
              <a:t>Context matters: fairness in basketball ≠ fairness in law or tech.</a:t>
            </a:r>
            <a:endParaRPr/>
          </a:p>
          <a:p>
            <a:pPr indent="-316992" lvl="0" marL="457200" rtl="0" algn="l">
              <a:spcBef>
                <a:spcPts val="0"/>
              </a:spcBef>
              <a:spcAft>
                <a:spcPts val="0"/>
              </a:spcAft>
              <a:buSzPts val="1392"/>
              <a:buChar char="●"/>
            </a:pPr>
            <a:r>
              <a:rPr lang="en-US"/>
              <a:t>AI often allows patterns without understanding the context.</a:t>
            </a:r>
            <a:endParaRPr/>
          </a:p>
        </p:txBody>
      </p:sp>
      <p:pic>
        <p:nvPicPr>
          <p:cNvPr id="195" name="Google Shape;195;g34809d28db8_0_13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0779" r="10771" t="0"/>
          <a:stretch/>
        </p:blipFill>
        <p:spPr>
          <a:xfrm>
            <a:off x="4937760" y="1033271"/>
            <a:ext cx="6592800" cy="5166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4809d28db8_0_160"/>
          <p:cNvSpPr txBox="1"/>
          <p:nvPr>
            <p:ph type="title"/>
          </p:nvPr>
        </p:nvSpPr>
        <p:spPr>
          <a:xfrm>
            <a:off x="640079" y="1371599"/>
            <a:ext cx="10890900" cy="93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Look At Some Case Studies</a:t>
            </a:r>
            <a:endParaRPr/>
          </a:p>
        </p:txBody>
      </p:sp>
      <p:sp>
        <p:nvSpPr>
          <p:cNvPr id="201" name="Google Shape;201;g34809d28db8_0_160"/>
          <p:cNvSpPr txBox="1"/>
          <p:nvPr>
            <p:ph idx="1" type="body"/>
          </p:nvPr>
        </p:nvSpPr>
        <p:spPr>
          <a:xfrm>
            <a:off x="640079" y="2311352"/>
            <a:ext cx="5212200" cy="695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Retorio AI</a:t>
            </a:r>
            <a:endParaRPr/>
          </a:p>
        </p:txBody>
      </p:sp>
      <p:sp>
        <p:nvSpPr>
          <p:cNvPr id="202" name="Google Shape;202;g34809d28db8_0_160"/>
          <p:cNvSpPr txBox="1"/>
          <p:nvPr>
            <p:ph idx="2" type="body"/>
          </p:nvPr>
        </p:nvSpPr>
        <p:spPr>
          <a:xfrm>
            <a:off x="640079" y="3006725"/>
            <a:ext cx="5212200" cy="319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8041" lvl="0" marL="457200" rtl="0" algn="l">
              <a:spcBef>
                <a:spcPts val="1000"/>
              </a:spcBef>
              <a:spcAft>
                <a:spcPts val="0"/>
              </a:spcAft>
              <a:buSzPts val="1566"/>
              <a:buChar char="•"/>
            </a:pPr>
            <a:r>
              <a:rPr lang="en-US"/>
              <a:t>Rates personality from video interviews.</a:t>
            </a:r>
            <a:endParaRPr/>
          </a:p>
          <a:p>
            <a:pPr indent="-328041" lvl="0" marL="457200" rtl="0" algn="l">
              <a:spcBef>
                <a:spcPts val="0"/>
              </a:spcBef>
              <a:spcAft>
                <a:spcPts val="0"/>
              </a:spcAft>
              <a:buSzPts val="1566"/>
              <a:buChar char="•"/>
            </a:pPr>
            <a:r>
              <a:rPr lang="en-US"/>
              <a:t>Visual features (glasses, headscarves, books) affect scores.</a:t>
            </a:r>
            <a:endParaRPr/>
          </a:p>
          <a:p>
            <a:pPr indent="-328041" lvl="0" marL="457200" rtl="0" algn="l">
              <a:spcBef>
                <a:spcPts val="0"/>
              </a:spcBef>
              <a:spcAft>
                <a:spcPts val="0"/>
              </a:spcAft>
              <a:buSzPts val="1566"/>
              <a:buChar char="•"/>
            </a:pPr>
            <a:r>
              <a:rPr lang="en-US"/>
              <a:t>Trained on 2,500 human raters → mimics human preferences.</a:t>
            </a:r>
            <a:endParaRPr/>
          </a:p>
          <a:p>
            <a:pPr indent="-328041" lvl="0" marL="457200" rtl="0" algn="l">
              <a:spcBef>
                <a:spcPts val="0"/>
              </a:spcBef>
              <a:spcAft>
                <a:spcPts val="0"/>
              </a:spcAft>
              <a:buSzPts val="1566"/>
              <a:buChar char="•"/>
            </a:pPr>
            <a:r>
              <a:rPr lang="en-US"/>
              <a:t>Doesn’t pick the best candidate–just who humans think looks best.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34809d28db8_0_160"/>
          <p:cNvSpPr txBox="1"/>
          <p:nvPr>
            <p:ph idx="3" type="body"/>
          </p:nvPr>
        </p:nvSpPr>
        <p:spPr>
          <a:xfrm>
            <a:off x="6318928" y="2311352"/>
            <a:ext cx="5212200" cy="695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Amazon AI</a:t>
            </a:r>
            <a:endParaRPr/>
          </a:p>
        </p:txBody>
      </p:sp>
      <p:sp>
        <p:nvSpPr>
          <p:cNvPr id="204" name="Google Shape;204;g34809d28db8_0_160"/>
          <p:cNvSpPr txBox="1"/>
          <p:nvPr>
            <p:ph idx="4" type="body"/>
          </p:nvPr>
        </p:nvSpPr>
        <p:spPr>
          <a:xfrm>
            <a:off x="6318928" y="3006725"/>
            <a:ext cx="5212200" cy="319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8041" lvl="0" marL="457200" rtl="0" algn="l">
              <a:spcBef>
                <a:spcPts val="1000"/>
              </a:spcBef>
              <a:spcAft>
                <a:spcPts val="0"/>
              </a:spcAft>
              <a:buSzPts val="1566"/>
              <a:buChar char="•"/>
            </a:pPr>
            <a:r>
              <a:rPr lang="en-US"/>
              <a:t>Trained on past employee data → mostly men</a:t>
            </a:r>
            <a:endParaRPr/>
          </a:p>
          <a:p>
            <a:pPr indent="-328041" lvl="0" marL="457200" rtl="0" algn="l">
              <a:spcBef>
                <a:spcPts val="0"/>
              </a:spcBef>
              <a:spcAft>
                <a:spcPts val="0"/>
              </a:spcAft>
              <a:buSzPts val="1566"/>
              <a:buChar char="•"/>
            </a:pPr>
            <a:r>
              <a:rPr lang="en-US"/>
              <a:t>AI learned to prefer men even after gender was removed.</a:t>
            </a:r>
            <a:endParaRPr/>
          </a:p>
          <a:p>
            <a:pPr indent="-328041" lvl="0" marL="457200" rtl="0" algn="l">
              <a:spcBef>
                <a:spcPts val="0"/>
              </a:spcBef>
              <a:spcAft>
                <a:spcPts val="0"/>
              </a:spcAft>
              <a:buSzPts val="1566"/>
              <a:buChar char="•"/>
            </a:pPr>
            <a:r>
              <a:rPr lang="en-US"/>
              <a:t>Proxy Bias: gender inferred from things like schools or clubs</a:t>
            </a:r>
            <a:endParaRPr/>
          </a:p>
          <a:p>
            <a:pPr indent="-328041" lvl="0" marL="457200" rtl="0" algn="l">
              <a:spcBef>
                <a:spcPts val="0"/>
              </a:spcBef>
              <a:spcAft>
                <a:spcPts val="0"/>
              </a:spcAft>
              <a:buSzPts val="1566"/>
              <a:buChar char="•"/>
            </a:pPr>
            <a:r>
              <a:rPr lang="en-US"/>
              <a:t>Past data bias = future prediction bias.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4809d28db8_0_177"/>
          <p:cNvSpPr txBox="1"/>
          <p:nvPr>
            <p:ph type="title"/>
          </p:nvPr>
        </p:nvSpPr>
        <p:spPr>
          <a:xfrm>
            <a:off x="640080" y="1371600"/>
            <a:ext cx="3859500" cy="145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Invisible and Accidental Bias</a:t>
            </a:r>
            <a:endParaRPr/>
          </a:p>
        </p:txBody>
      </p:sp>
      <p:pic>
        <p:nvPicPr>
          <p:cNvPr id="210" name="Google Shape;210;g34809d28db8_0_1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0" l="0" r="0" t="10"/>
          <a:stretch/>
        </p:blipFill>
        <p:spPr>
          <a:xfrm>
            <a:off x="4937760" y="1033271"/>
            <a:ext cx="6592800" cy="5166301"/>
          </a:xfrm>
          <a:prstGeom prst="rect">
            <a:avLst/>
          </a:prstGeom>
        </p:spPr>
      </p:pic>
      <p:sp>
        <p:nvSpPr>
          <p:cNvPr id="211" name="Google Shape;211;g34809d28db8_0_177"/>
          <p:cNvSpPr txBox="1"/>
          <p:nvPr>
            <p:ph idx="1" type="body"/>
          </p:nvPr>
        </p:nvSpPr>
        <p:spPr>
          <a:xfrm>
            <a:off x="640080" y="2972167"/>
            <a:ext cx="3859500" cy="322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6992" lvl="0" marL="457200" rtl="0" algn="l">
              <a:spcBef>
                <a:spcPts val="1000"/>
              </a:spcBef>
              <a:spcAft>
                <a:spcPts val="0"/>
              </a:spcAft>
              <a:buSzPts val="1392"/>
              <a:buChar char="●"/>
            </a:pPr>
            <a:r>
              <a:rPr lang="en-US"/>
              <a:t>AI can discriminate based on irrelevant patterns.</a:t>
            </a:r>
            <a:endParaRPr/>
          </a:p>
          <a:p>
            <a:pPr indent="-316992" lvl="0" marL="457200" rtl="0" algn="l">
              <a:spcBef>
                <a:spcPts val="0"/>
              </a:spcBef>
              <a:spcAft>
                <a:spcPts val="0"/>
              </a:spcAft>
              <a:buSzPts val="1392"/>
              <a:buChar char="●"/>
            </a:pPr>
            <a:r>
              <a:rPr lang="en-US"/>
              <a:t>Example: last names A-M hired more often = pattern AI replicates.</a:t>
            </a:r>
            <a:endParaRPr/>
          </a:p>
          <a:p>
            <a:pPr indent="-316992" lvl="0" marL="457200" rtl="0" algn="l">
              <a:spcBef>
                <a:spcPts val="0"/>
              </a:spcBef>
              <a:spcAft>
                <a:spcPts val="0"/>
              </a:spcAft>
              <a:buSzPts val="1392"/>
              <a:buChar char="●"/>
            </a:pPr>
            <a:r>
              <a:rPr b="1" lang="en-US"/>
              <a:t>Random Bias</a:t>
            </a:r>
            <a:r>
              <a:rPr lang="en-US"/>
              <a:t> still feels unfair, even if it’s unintentional.</a:t>
            </a:r>
            <a:endParaRPr/>
          </a:p>
          <a:p>
            <a:pPr indent="-316992" lvl="0" marL="457200" rtl="0" algn="l">
              <a:spcBef>
                <a:spcPts val="0"/>
              </a:spcBef>
              <a:spcAft>
                <a:spcPts val="0"/>
              </a:spcAft>
              <a:buSzPts val="1392"/>
              <a:buChar char="●"/>
            </a:pPr>
            <a:r>
              <a:rPr lang="en-US"/>
              <a:t>Nobody notices…until it’s too late.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4809d28db8_0_183"/>
          <p:cNvSpPr txBox="1"/>
          <p:nvPr>
            <p:ph type="title"/>
          </p:nvPr>
        </p:nvSpPr>
        <p:spPr>
          <a:xfrm>
            <a:off x="640080" y="1371600"/>
            <a:ext cx="3859500" cy="145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Final Questions &amp; Takeaways</a:t>
            </a:r>
            <a:endParaRPr/>
          </a:p>
        </p:txBody>
      </p:sp>
      <p:pic>
        <p:nvPicPr>
          <p:cNvPr id="217" name="Google Shape;217;g34809d28db8_0_18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7760" y="1033271"/>
            <a:ext cx="6592800" cy="5166300"/>
          </a:xfrm>
          <a:prstGeom prst="rect">
            <a:avLst/>
          </a:prstGeom>
        </p:spPr>
      </p:pic>
      <p:sp>
        <p:nvSpPr>
          <p:cNvPr id="218" name="Google Shape;218;g34809d28db8_0_183"/>
          <p:cNvSpPr txBox="1"/>
          <p:nvPr>
            <p:ph idx="1" type="body"/>
          </p:nvPr>
        </p:nvSpPr>
        <p:spPr>
          <a:xfrm>
            <a:off x="640080" y="2972167"/>
            <a:ext cx="3859500" cy="322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6992" lvl="0" marL="457200" rtl="0" algn="l">
              <a:spcBef>
                <a:spcPts val="1000"/>
              </a:spcBef>
              <a:spcAft>
                <a:spcPts val="0"/>
              </a:spcAft>
              <a:buSzPts val="1392"/>
              <a:buChar char="●"/>
            </a:pPr>
            <a:r>
              <a:rPr lang="en-US"/>
              <a:t>Can AI ever be truly fair?</a:t>
            </a:r>
            <a:endParaRPr/>
          </a:p>
          <a:p>
            <a:pPr indent="-316992" lvl="0" marL="457200" rtl="0" algn="l">
              <a:spcBef>
                <a:spcPts val="0"/>
              </a:spcBef>
              <a:spcAft>
                <a:spcPts val="0"/>
              </a:spcAft>
              <a:buSzPts val="1392"/>
              <a:buChar char="●"/>
            </a:pPr>
            <a:r>
              <a:rPr lang="en-US"/>
              <a:t>Should developers intervene to “rebalance”?</a:t>
            </a:r>
            <a:endParaRPr/>
          </a:p>
          <a:p>
            <a:pPr indent="-316992" lvl="0" marL="457200" rtl="0" algn="l">
              <a:spcBef>
                <a:spcPts val="0"/>
              </a:spcBef>
              <a:spcAft>
                <a:spcPts val="0"/>
              </a:spcAft>
              <a:buSzPts val="1392"/>
              <a:buChar char="●"/>
            </a:pPr>
            <a:r>
              <a:rPr lang="en-US"/>
              <a:t>Is </a:t>
            </a:r>
            <a:r>
              <a:rPr lang="en-US"/>
              <a:t>randomness more fair than bias?</a:t>
            </a:r>
            <a:endParaRPr/>
          </a:p>
          <a:p>
            <a:pPr indent="-316992" lvl="0" marL="457200" rtl="0" algn="l">
              <a:spcBef>
                <a:spcPts val="0"/>
              </a:spcBef>
              <a:spcAft>
                <a:spcPts val="0"/>
              </a:spcAft>
              <a:buSzPts val="1392"/>
              <a:buChar char="●"/>
            </a:pPr>
            <a:r>
              <a:rPr lang="en-US"/>
              <a:t>AI doesn’t understand </a:t>
            </a:r>
            <a:r>
              <a:rPr b="1" i="1" lang="en-US"/>
              <a:t>why</a:t>
            </a:r>
            <a:r>
              <a:rPr lang="en-US"/>
              <a:t>–it just replicates </a:t>
            </a:r>
            <a:r>
              <a:rPr b="1" i="1" lang="en-US"/>
              <a:t>what</a:t>
            </a:r>
            <a:r>
              <a:rPr lang="en-US"/>
              <a:t>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00" name="Google Shape;100;p2"/>
          <p:cNvSpPr txBox="1"/>
          <p:nvPr>
            <p:ph type="title"/>
          </p:nvPr>
        </p:nvSpPr>
        <p:spPr>
          <a:xfrm>
            <a:off x="5496821" y="1371600"/>
            <a:ext cx="6034187" cy="109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Definitions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Red toy person in front of two lines of white figures" id="101" name="Google Shape;101;p2"/>
          <p:cNvPicPr preferRelativeResize="0"/>
          <p:nvPr/>
        </p:nvPicPr>
        <p:blipFill rotWithShape="1">
          <a:blip r:embed="rId3">
            <a:alphaModFix/>
          </a:blip>
          <a:srcRect b="0" l="28641" r="24785" t="0"/>
          <a:stretch/>
        </p:blipFill>
        <p:spPr>
          <a:xfrm>
            <a:off x="20" y="10"/>
            <a:ext cx="4857871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66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Google Shape;103;p2"/>
          <p:cNvCxnSpPr/>
          <p:nvPr/>
        </p:nvCxnSpPr>
        <p:spPr>
          <a:xfrm>
            <a:off x="5580905" y="1031005"/>
            <a:ext cx="978862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4" name="Google Shape;104;p2"/>
          <p:cNvSpPr txBox="1"/>
          <p:nvPr/>
        </p:nvSpPr>
        <p:spPr>
          <a:xfrm>
            <a:off x="887825" y="2684900"/>
            <a:ext cx="438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individual fairness</a:t>
            </a:r>
            <a:endParaRPr sz="1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887825" y="3780150"/>
            <a:ext cx="438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individual fairness</a:t>
            </a:r>
            <a:endParaRPr sz="1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887825" y="4785600"/>
            <a:ext cx="438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group fairness</a:t>
            </a:r>
            <a:endParaRPr sz="1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887825" y="5712475"/>
            <a:ext cx="438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group fairness</a:t>
            </a:r>
            <a:endParaRPr sz="1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13" name="Google Shape;113;p3"/>
          <p:cNvSpPr txBox="1"/>
          <p:nvPr>
            <p:ph type="title"/>
          </p:nvPr>
        </p:nvSpPr>
        <p:spPr>
          <a:xfrm>
            <a:off x="5496821" y="1371600"/>
            <a:ext cx="6034187" cy="109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ProPublica VS COMPAS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stack of newspaper" id="114" name="Google Shape;114;p3"/>
          <p:cNvPicPr preferRelativeResize="0"/>
          <p:nvPr/>
        </p:nvPicPr>
        <p:blipFill rotWithShape="1">
          <a:blip r:embed="rId3">
            <a:alphaModFix/>
          </a:blip>
          <a:srcRect b="0" l="40338" r="9015" t="0"/>
          <a:stretch/>
        </p:blipFill>
        <p:spPr>
          <a:xfrm>
            <a:off x="20" y="10"/>
            <a:ext cx="48578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3"/>
          <p:cNvCxnSpPr/>
          <p:nvPr/>
        </p:nvCxnSpPr>
        <p:spPr>
          <a:xfrm>
            <a:off x="5580905" y="1031005"/>
            <a:ext cx="978862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6" name="Google Shape;116;p3"/>
          <p:cNvSpPr txBox="1"/>
          <p:nvPr>
            <p:ph idx="1" type="body"/>
          </p:nvPr>
        </p:nvSpPr>
        <p:spPr>
          <a:xfrm>
            <a:off x="5496821" y="2633236"/>
            <a:ext cx="6034187" cy="3664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40"/>
              <a:buChar char="•"/>
            </a:pPr>
            <a:r>
              <a:rPr lang="en-US"/>
              <a:t>ProPublica – non-profit newspaper – investigative journalism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40"/>
              <a:buChar char="•"/>
            </a:pPr>
            <a:r>
              <a:rPr lang="en-US"/>
              <a:t>COMPAS – An AI tool developed by Northpointe INC. to determine whether bail should be granted?</a:t>
            </a:r>
            <a:endParaRPr/>
          </a:p>
          <a:p>
            <a:pPr indent="-11811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/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The data which COMPAS used to predict: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22" name="Google Shape;122;p4"/>
          <p:cNvGrpSpPr/>
          <p:nvPr/>
        </p:nvGrpSpPr>
        <p:grpSpPr>
          <a:xfrm>
            <a:off x="640080" y="2675141"/>
            <a:ext cx="10890928" cy="3482821"/>
            <a:chOff x="0" y="41669"/>
            <a:chExt cx="10890928" cy="3482821"/>
          </a:xfrm>
        </p:grpSpPr>
        <p:sp>
          <p:nvSpPr>
            <p:cNvPr id="123" name="Google Shape;123;p4"/>
            <p:cNvSpPr/>
            <p:nvPr/>
          </p:nvSpPr>
          <p:spPr>
            <a:xfrm>
              <a:off x="0" y="41669"/>
              <a:ext cx="10890928" cy="52767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4"/>
            <p:cNvSpPr txBox="1"/>
            <p:nvPr/>
          </p:nvSpPr>
          <p:spPr>
            <a:xfrm>
              <a:off x="25759" y="67428"/>
              <a:ext cx="10839410" cy="4761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Play"/>
                <a:buNone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Criminal History, past convictions, time since last offense.</a:t>
              </a: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0" y="632699"/>
              <a:ext cx="10890928" cy="52767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4"/>
            <p:cNvSpPr txBox="1"/>
            <p:nvPr/>
          </p:nvSpPr>
          <p:spPr>
            <a:xfrm>
              <a:off x="25759" y="658458"/>
              <a:ext cx="10839410" cy="4761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Play"/>
                <a:buNone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Age, gender and other demographic</a:t>
              </a: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0" y="1223730"/>
              <a:ext cx="10890928" cy="52767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4"/>
            <p:cNvSpPr txBox="1"/>
            <p:nvPr/>
          </p:nvSpPr>
          <p:spPr>
            <a:xfrm>
              <a:off x="25759" y="1249489"/>
              <a:ext cx="10839410" cy="4761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Play"/>
                <a:buNone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Education and employment.</a:t>
              </a: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0" y="1814760"/>
              <a:ext cx="10890928" cy="52767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4"/>
            <p:cNvSpPr txBox="1"/>
            <p:nvPr/>
          </p:nvSpPr>
          <p:spPr>
            <a:xfrm>
              <a:off x="25759" y="1840519"/>
              <a:ext cx="10839410" cy="4761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Play"/>
                <a:buNone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Drug or Alcohol convictions.</a:t>
              </a: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0" y="2405790"/>
              <a:ext cx="10890928" cy="52767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4"/>
            <p:cNvSpPr txBox="1"/>
            <p:nvPr/>
          </p:nvSpPr>
          <p:spPr>
            <a:xfrm>
              <a:off x="25759" y="2431549"/>
              <a:ext cx="10839410" cy="4761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Play"/>
                <a:buNone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Mental Health History.</a:t>
              </a: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0" y="2996820"/>
              <a:ext cx="10890928" cy="52767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4"/>
            <p:cNvSpPr txBox="1"/>
            <p:nvPr/>
          </p:nvSpPr>
          <p:spPr>
            <a:xfrm>
              <a:off x="25759" y="3022579"/>
              <a:ext cx="10839410" cy="4761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Play"/>
                <a:buNone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Social history, history of domestic violence and child abuse.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 txBox="1"/>
          <p:nvPr>
            <p:ph type="title"/>
          </p:nvPr>
        </p:nvSpPr>
        <p:spPr>
          <a:xfrm>
            <a:off x="650535" y="1190731"/>
            <a:ext cx="10890929" cy="109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ProPublica Argument.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0" name="Google Shape;140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8348" y="2140114"/>
            <a:ext cx="9995302" cy="4717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481e664f9e_0_0"/>
          <p:cNvSpPr txBox="1"/>
          <p:nvPr>
            <p:ph type="title"/>
          </p:nvPr>
        </p:nvSpPr>
        <p:spPr>
          <a:xfrm>
            <a:off x="640079" y="1371601"/>
            <a:ext cx="10890900" cy="109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Simpson’s Paradox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77"/>
              <a:t>(Proportion Confusion)</a:t>
            </a:r>
            <a:endParaRPr sz="2777"/>
          </a:p>
        </p:txBody>
      </p:sp>
      <p:sp>
        <p:nvSpPr>
          <p:cNvPr id="146" name="Google Shape;146;g3481e664f9e_0_0"/>
          <p:cNvSpPr txBox="1"/>
          <p:nvPr>
            <p:ph idx="1" type="body"/>
          </p:nvPr>
        </p:nvSpPr>
        <p:spPr>
          <a:xfrm>
            <a:off x="640075" y="2633475"/>
            <a:ext cx="5114700" cy="356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8041" lvl="0" marL="457200" rtl="0" algn="l">
              <a:spcBef>
                <a:spcPts val="1000"/>
              </a:spcBef>
              <a:spcAft>
                <a:spcPts val="0"/>
              </a:spcAft>
              <a:buSzPts val="1566"/>
              <a:buChar char="-"/>
            </a:pPr>
            <a:r>
              <a:rPr lang="en-US"/>
              <a:t>The Simpson’s Paradox is where a trend appears in several groups of data, but </a:t>
            </a:r>
            <a:r>
              <a:rPr lang="en-US"/>
              <a:t>disappears</a:t>
            </a:r>
            <a:r>
              <a:rPr lang="en-US"/>
              <a:t> when those groups are combined</a:t>
            </a:r>
            <a:endParaRPr/>
          </a:p>
          <a:p>
            <a:pPr indent="-328041" lvl="0" marL="457200" rtl="0" algn="l">
              <a:spcBef>
                <a:spcPts val="1000"/>
              </a:spcBef>
              <a:spcAft>
                <a:spcPts val="0"/>
              </a:spcAft>
              <a:buSzPts val="1566"/>
              <a:buChar char="-"/>
            </a:pPr>
            <a:r>
              <a:rPr lang="en-US"/>
              <a:t>Based off the top chart, it’s assumed </a:t>
            </a:r>
            <a:r>
              <a:rPr lang="en-US"/>
              <a:t>Berkeley</a:t>
            </a:r>
            <a:r>
              <a:rPr lang="en-US"/>
              <a:t> is biased towards women</a:t>
            </a:r>
            <a:endParaRPr/>
          </a:p>
          <a:p>
            <a:pPr indent="-328041" lvl="0" marL="457200" rtl="0" algn="l">
              <a:spcBef>
                <a:spcPts val="1000"/>
              </a:spcBef>
              <a:spcAft>
                <a:spcPts val="1000"/>
              </a:spcAft>
              <a:buSzPts val="1566"/>
              <a:buChar char="-"/>
            </a:pPr>
            <a:r>
              <a:rPr lang="en-US"/>
              <a:t>However based on the final total, the bias is towards men instead.</a:t>
            </a:r>
            <a:endParaRPr/>
          </a:p>
        </p:txBody>
      </p:sp>
      <p:pic>
        <p:nvPicPr>
          <p:cNvPr id="147" name="Google Shape;147;g3481e664f9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799" y="130337"/>
            <a:ext cx="6233625" cy="48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481e664f9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7175" y="5136197"/>
            <a:ext cx="5816575" cy="45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70e35ac13_0_0"/>
          <p:cNvSpPr txBox="1"/>
          <p:nvPr>
            <p:ph type="title"/>
          </p:nvPr>
        </p:nvSpPr>
        <p:spPr>
          <a:xfrm>
            <a:off x="640079" y="1371601"/>
            <a:ext cx="10890900" cy="109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Lemonade insurance</a:t>
            </a:r>
            <a:endParaRPr/>
          </a:p>
        </p:txBody>
      </p:sp>
      <p:pic>
        <p:nvPicPr>
          <p:cNvPr id="154" name="Google Shape;154;g3470e35ac13_0_0"/>
          <p:cNvPicPr preferRelativeResize="0"/>
          <p:nvPr/>
        </p:nvPicPr>
        <p:blipFill rotWithShape="1">
          <a:blip r:embed="rId3">
            <a:alphaModFix/>
          </a:blip>
          <a:srcRect b="8742" l="17408" r="17635" t="59649"/>
          <a:stretch/>
        </p:blipFill>
        <p:spPr>
          <a:xfrm>
            <a:off x="4582650" y="3605325"/>
            <a:ext cx="2659225" cy="129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470e35ac13_0_0"/>
          <p:cNvPicPr preferRelativeResize="0"/>
          <p:nvPr/>
        </p:nvPicPr>
        <p:blipFill rotWithShape="1">
          <a:blip r:embed="rId3">
            <a:alphaModFix/>
          </a:blip>
          <a:srcRect b="40056" l="25009" r="25573" t="32835"/>
          <a:stretch/>
        </p:blipFill>
        <p:spPr>
          <a:xfrm>
            <a:off x="7252463" y="3703200"/>
            <a:ext cx="1871125" cy="109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470e35ac13_0_0"/>
          <p:cNvPicPr preferRelativeResize="0"/>
          <p:nvPr/>
        </p:nvPicPr>
        <p:blipFill rotWithShape="1">
          <a:blip r:embed="rId4">
            <a:alphaModFix/>
          </a:blip>
          <a:srcRect b="0" l="19658" r="20389" t="0"/>
          <a:stretch/>
        </p:blipFill>
        <p:spPr>
          <a:xfrm>
            <a:off x="9321275" y="3268075"/>
            <a:ext cx="1179675" cy="196765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3470e35ac13_0_0"/>
          <p:cNvSpPr txBox="1"/>
          <p:nvPr/>
        </p:nvSpPr>
        <p:spPr>
          <a:xfrm>
            <a:off x="4783625" y="5235725"/>
            <a:ext cx="22665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Everyone</a:t>
            </a:r>
            <a:endParaRPr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58" name="Google Shape;158;g3470e35ac13_0_0"/>
          <p:cNvSpPr txBox="1"/>
          <p:nvPr/>
        </p:nvSpPr>
        <p:spPr>
          <a:xfrm>
            <a:off x="7054775" y="5235725"/>
            <a:ext cx="22665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Groups</a:t>
            </a:r>
            <a:endParaRPr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59" name="Google Shape;159;g3470e35ac13_0_0"/>
          <p:cNvSpPr txBox="1"/>
          <p:nvPr/>
        </p:nvSpPr>
        <p:spPr>
          <a:xfrm>
            <a:off x="8785075" y="5235725"/>
            <a:ext cx="22665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Individuals</a:t>
            </a:r>
            <a:endParaRPr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60" name="Google Shape;160;g3470e35ac13_0_0"/>
          <p:cNvPicPr preferRelativeResize="0"/>
          <p:nvPr/>
        </p:nvPicPr>
        <p:blipFill rotWithShape="1">
          <a:blip r:embed="rId5">
            <a:alphaModFix/>
          </a:blip>
          <a:srcRect b="0" l="15194" r="14234" t="0"/>
          <a:stretch/>
        </p:blipFill>
        <p:spPr>
          <a:xfrm>
            <a:off x="640075" y="2911850"/>
            <a:ext cx="3682674" cy="293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4c1bf6bba6_2_0"/>
          <p:cNvSpPr txBox="1"/>
          <p:nvPr>
            <p:ph type="title"/>
          </p:nvPr>
        </p:nvSpPr>
        <p:spPr>
          <a:xfrm>
            <a:off x="640079" y="1371601"/>
            <a:ext cx="10890900" cy="109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Lemonade</a:t>
            </a:r>
            <a:r>
              <a:rPr lang="en-US"/>
              <a:t> candles</a:t>
            </a:r>
            <a:endParaRPr/>
          </a:p>
        </p:txBody>
      </p:sp>
      <p:pic>
        <p:nvPicPr>
          <p:cNvPr id="166" name="Google Shape;166;g34c1bf6bba6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63" y="2468999"/>
            <a:ext cx="4866175" cy="32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34c1bf6bba6_2_0"/>
          <p:cNvSpPr txBox="1"/>
          <p:nvPr/>
        </p:nvSpPr>
        <p:spPr>
          <a:xfrm>
            <a:off x="6117275" y="2381675"/>
            <a:ext cx="4866300" cy="3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Burning candles increases fire risk</a:t>
            </a:r>
            <a:endParaRPr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People who burn candles get higher rates</a:t>
            </a:r>
            <a:endParaRPr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Who is more likely to burn candles?</a:t>
            </a:r>
            <a:endParaRPr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Does this defeat the point of insurance?</a:t>
            </a:r>
            <a:endParaRPr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4c1bf6bba6_2_14"/>
          <p:cNvSpPr txBox="1"/>
          <p:nvPr>
            <p:ph type="title"/>
          </p:nvPr>
        </p:nvSpPr>
        <p:spPr>
          <a:xfrm>
            <a:off x="640079" y="1371601"/>
            <a:ext cx="10890900" cy="109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Privacy v. Fairness</a:t>
            </a:r>
            <a:endParaRPr/>
          </a:p>
        </p:txBody>
      </p:sp>
      <p:pic>
        <p:nvPicPr>
          <p:cNvPr id="173" name="Google Shape;173;g34c1bf6bba6_2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75" y="2564913"/>
            <a:ext cx="4763201" cy="241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34c1bf6bba6_2_14"/>
          <p:cNvPicPr preferRelativeResize="0"/>
          <p:nvPr/>
        </p:nvPicPr>
        <p:blipFill rotWithShape="1">
          <a:blip r:embed="rId4">
            <a:alphaModFix/>
          </a:blip>
          <a:srcRect b="11270" l="0" r="0" t="11270"/>
          <a:stretch/>
        </p:blipFill>
        <p:spPr>
          <a:xfrm>
            <a:off x="6416175" y="2564925"/>
            <a:ext cx="4838376" cy="241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ashVTI">
  <a:themeElements>
    <a:clrScheme name="Custom 6">
      <a:dk1>
        <a:srgbClr val="000000"/>
      </a:dk1>
      <a:lt1>
        <a:srgbClr val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2025-04-03T00:24:00Z</dcterms:created>
  <dc:creator>Sharipov, Joe</dc:creator>
</cp:coreProperties>
</file>