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Roboto"/>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font" Target="fonts/Roboto-bold.fntdata"/><Relationship Id="rId10" Type="http://schemas.openxmlformats.org/officeDocument/2006/relationships/slide" Target="slides/slide5.xml"/><Relationship Id="rId21" Type="http://schemas.openxmlformats.org/officeDocument/2006/relationships/font" Target="fonts/Roboto-regular.fntdata"/><Relationship Id="rId13" Type="http://schemas.openxmlformats.org/officeDocument/2006/relationships/slide" Target="slides/slide8.xml"/><Relationship Id="rId24" Type="http://schemas.openxmlformats.org/officeDocument/2006/relationships/font" Target="fonts/Roboto-boldItalic.fntdata"/><Relationship Id="rId12" Type="http://schemas.openxmlformats.org/officeDocument/2006/relationships/slide" Target="slides/slide7.xml"/><Relationship Id="rId23" Type="http://schemas.openxmlformats.org/officeDocument/2006/relationships/font" Target="fonts/Roboto-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33ad2b7337b_1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33ad2b7337b_1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33ad2b7337b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33ad2b7337b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dccf7a78ef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dccf7a78ef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dccf7a78ef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dccf7a78ef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dccf7a78ef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dccf7a78ef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332462b0f03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332462b0f03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dccf7a78ef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2dccf7a78ef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2dccf7a78ef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2dccf7a78ef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332462b0f03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332462b0f03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2dccf7a78ef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2dccf7a78ef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332462b0f03_2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332462b0f03_2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2dccf7a78ef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2dccf7a78ef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2dccf7a78ef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2dccf7a78ef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33ad2b7337b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33ad2b7337b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Privacy </a:t>
            </a:r>
            <a:endParaRPr/>
          </a:p>
        </p:txBody>
      </p:sp>
      <p:sp>
        <p:nvSpPr>
          <p:cNvPr id="86" name="Google Shape;86;p13"/>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fontScale="32500" lnSpcReduction="20000"/>
          </a:bodyPr>
          <a:lstStyle/>
          <a:p>
            <a:pPr indent="0" lvl="0" marL="0" rtl="0" algn="l">
              <a:spcBef>
                <a:spcPts val="0"/>
              </a:spcBef>
              <a:spcAft>
                <a:spcPts val="0"/>
              </a:spcAft>
              <a:buNone/>
            </a:pPr>
            <a:r>
              <a:rPr lang="en"/>
              <a:t>Maren Hewitt</a:t>
            </a:r>
            <a:endParaRPr/>
          </a:p>
          <a:p>
            <a:pPr indent="0" lvl="0" marL="0" rtl="0" algn="l">
              <a:spcBef>
                <a:spcPts val="0"/>
              </a:spcBef>
              <a:spcAft>
                <a:spcPts val="0"/>
              </a:spcAft>
              <a:buNone/>
            </a:pPr>
            <a:r>
              <a:rPr lang="en"/>
              <a:t>Lisa Jean-Philippe</a:t>
            </a:r>
            <a:endParaRPr/>
          </a:p>
          <a:p>
            <a:pPr indent="0" lvl="0" marL="0" rtl="0" algn="l">
              <a:spcBef>
                <a:spcPts val="0"/>
              </a:spcBef>
              <a:spcAft>
                <a:spcPts val="0"/>
              </a:spcAft>
              <a:buNone/>
            </a:pPr>
            <a:r>
              <a:rPr lang="en"/>
              <a:t>William Koumbaros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2"/>
          <p:cNvSpPr txBox="1"/>
          <p:nvPr>
            <p:ph type="title"/>
          </p:nvPr>
        </p:nvSpPr>
        <p:spPr>
          <a:xfrm>
            <a:off x="311700" y="410000"/>
            <a:ext cx="8520600" cy="978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Do We Have Privacy in Public? The Challenges of Modern Surveillance</a:t>
            </a:r>
            <a:endParaRPr/>
          </a:p>
        </p:txBody>
      </p:sp>
      <p:sp>
        <p:nvSpPr>
          <p:cNvPr id="140" name="Google Shape;140;p22"/>
          <p:cNvSpPr txBox="1"/>
          <p:nvPr>
            <p:ph idx="1" type="body"/>
          </p:nvPr>
        </p:nvSpPr>
        <p:spPr>
          <a:xfrm>
            <a:off x="311700" y="1229875"/>
            <a:ext cx="8520600" cy="3339000"/>
          </a:xfrm>
          <a:prstGeom prst="rect">
            <a:avLst/>
          </a:prstGeom>
        </p:spPr>
        <p:txBody>
          <a:bodyPr anchorCtr="0" anchor="t" bIns="91425" lIns="91425" spcFirstLastPara="1" rIns="91425" wrap="square" tIns="91425">
            <a:normAutofit fontScale="77500" lnSpcReduction="20000"/>
          </a:bodyPr>
          <a:lstStyle/>
          <a:p>
            <a:pPr indent="0" lvl="0" marL="0" rtl="0" algn="l">
              <a:spcBef>
                <a:spcPts val="1200"/>
              </a:spcBef>
              <a:spcAft>
                <a:spcPts val="0"/>
              </a:spcAft>
              <a:buNone/>
            </a:pPr>
            <a:r>
              <a:rPr b="1" lang="en" sz="1100">
                <a:solidFill>
                  <a:srgbClr val="000000"/>
                </a:solidFill>
                <a:latin typeface="Arial"/>
                <a:ea typeface="Arial"/>
                <a:cs typeface="Arial"/>
                <a:sym typeface="Arial"/>
              </a:rPr>
              <a:t>Content:</a:t>
            </a:r>
            <a:endParaRPr b="1" sz="1100">
              <a:solidFill>
                <a:srgbClr val="000000"/>
              </a:solidFill>
              <a:latin typeface="Arial"/>
              <a:ea typeface="Arial"/>
              <a:cs typeface="Arial"/>
              <a:sym typeface="Arial"/>
            </a:endParaRPr>
          </a:p>
          <a:p>
            <a:pPr indent="-282733" lvl="0" marL="457200" rtl="0" algn="l">
              <a:spcBef>
                <a:spcPts val="1200"/>
              </a:spcBef>
              <a:spcAft>
                <a:spcPts val="0"/>
              </a:spcAft>
              <a:buClr>
                <a:srgbClr val="000000"/>
              </a:buClr>
              <a:buSzPct val="100000"/>
              <a:buFont typeface="Arial"/>
              <a:buChar char="●"/>
            </a:pPr>
            <a:r>
              <a:rPr b="1" lang="en" sz="1100">
                <a:solidFill>
                  <a:srgbClr val="000000"/>
                </a:solidFill>
                <a:latin typeface="Arial"/>
                <a:ea typeface="Arial"/>
                <a:cs typeface="Arial"/>
                <a:sym typeface="Arial"/>
              </a:rPr>
              <a:t>Traditional Public vs. Private Distinction:</a:t>
            </a:r>
            <a:endParaRPr b="1" sz="1100">
              <a:solidFill>
                <a:srgbClr val="000000"/>
              </a:solidFill>
              <a:latin typeface="Arial"/>
              <a:ea typeface="Arial"/>
              <a:cs typeface="Arial"/>
              <a:sym typeface="Arial"/>
            </a:endParaRPr>
          </a:p>
          <a:p>
            <a:pPr indent="-282733" lvl="1" marL="914400" rtl="0" algn="l">
              <a:spcBef>
                <a:spcPts val="0"/>
              </a:spcBef>
              <a:spcAft>
                <a:spcPts val="0"/>
              </a:spcAft>
              <a:buClr>
                <a:srgbClr val="000000"/>
              </a:buClr>
              <a:buSzPct val="100000"/>
              <a:buFont typeface="Arial"/>
              <a:buAutoNum type="arabicPeriod"/>
            </a:pPr>
            <a:r>
              <a:rPr lang="en" sz="1100">
                <a:solidFill>
                  <a:srgbClr val="000000"/>
                </a:solidFill>
                <a:latin typeface="Arial"/>
                <a:ea typeface="Arial"/>
                <a:cs typeface="Arial"/>
                <a:sym typeface="Arial"/>
              </a:rPr>
              <a:t>Historically, being in public meant </a:t>
            </a:r>
            <a:r>
              <a:rPr b="1" lang="en" sz="1100">
                <a:solidFill>
                  <a:srgbClr val="000000"/>
                </a:solidFill>
                <a:latin typeface="Arial"/>
                <a:ea typeface="Arial"/>
                <a:cs typeface="Arial"/>
                <a:sym typeface="Arial"/>
              </a:rPr>
              <a:t>less privacy</a:t>
            </a:r>
            <a:r>
              <a:rPr lang="en" sz="1100">
                <a:solidFill>
                  <a:srgbClr val="000000"/>
                </a:solidFill>
                <a:latin typeface="Arial"/>
                <a:ea typeface="Arial"/>
                <a:cs typeface="Arial"/>
                <a:sym typeface="Arial"/>
              </a:rPr>
              <a:t> but not total surveillance.</a:t>
            </a:r>
            <a:endParaRPr sz="1100">
              <a:solidFill>
                <a:srgbClr val="000000"/>
              </a:solidFill>
              <a:latin typeface="Arial"/>
              <a:ea typeface="Arial"/>
              <a:cs typeface="Arial"/>
              <a:sym typeface="Arial"/>
            </a:endParaRPr>
          </a:p>
          <a:p>
            <a:pPr indent="-282733" lvl="1" marL="914400" rtl="0" algn="l">
              <a:spcBef>
                <a:spcPts val="0"/>
              </a:spcBef>
              <a:spcAft>
                <a:spcPts val="0"/>
              </a:spcAft>
              <a:buClr>
                <a:srgbClr val="000000"/>
              </a:buClr>
              <a:buSzPct val="100000"/>
              <a:buFont typeface="Arial"/>
              <a:buAutoNum type="arabicPeriod"/>
            </a:pPr>
            <a:r>
              <a:rPr lang="en" sz="1100">
                <a:solidFill>
                  <a:srgbClr val="000000"/>
                </a:solidFill>
                <a:latin typeface="Arial"/>
                <a:ea typeface="Arial"/>
                <a:cs typeface="Arial"/>
                <a:sym typeface="Arial"/>
              </a:rPr>
              <a:t>Now, </a:t>
            </a:r>
            <a:r>
              <a:rPr b="1" lang="en" sz="1100">
                <a:solidFill>
                  <a:srgbClr val="000000"/>
                </a:solidFill>
                <a:latin typeface="Arial"/>
                <a:ea typeface="Arial"/>
                <a:cs typeface="Arial"/>
                <a:sym typeface="Arial"/>
              </a:rPr>
              <a:t>technology challenges</a:t>
            </a:r>
            <a:r>
              <a:rPr lang="en" sz="1100">
                <a:solidFill>
                  <a:srgbClr val="000000"/>
                </a:solidFill>
                <a:latin typeface="Arial"/>
                <a:ea typeface="Arial"/>
                <a:cs typeface="Arial"/>
                <a:sym typeface="Arial"/>
              </a:rPr>
              <a:t> this distinction (e.g., smartphones, CCTV, AI tracking).</a:t>
            </a:r>
            <a:endParaRPr sz="1100">
              <a:solidFill>
                <a:srgbClr val="000000"/>
              </a:solidFill>
              <a:latin typeface="Arial"/>
              <a:ea typeface="Arial"/>
              <a:cs typeface="Arial"/>
              <a:sym typeface="Arial"/>
            </a:endParaRPr>
          </a:p>
          <a:p>
            <a:pPr indent="-282733" lvl="0" marL="457200" rtl="0" algn="l">
              <a:spcBef>
                <a:spcPts val="0"/>
              </a:spcBef>
              <a:spcAft>
                <a:spcPts val="0"/>
              </a:spcAft>
              <a:buClr>
                <a:srgbClr val="000000"/>
              </a:buClr>
              <a:buSzPct val="100000"/>
              <a:buFont typeface="Arial"/>
              <a:buChar char="●"/>
            </a:pPr>
            <a:r>
              <a:rPr b="1" lang="en" sz="1100">
                <a:solidFill>
                  <a:srgbClr val="000000"/>
                </a:solidFill>
                <a:latin typeface="Arial"/>
                <a:ea typeface="Arial"/>
                <a:cs typeface="Arial"/>
                <a:sym typeface="Arial"/>
              </a:rPr>
              <a:t>Examples of Privacy Concerns in Public:</a:t>
            </a:r>
            <a:endParaRPr b="1" sz="1100">
              <a:solidFill>
                <a:srgbClr val="000000"/>
              </a:solidFill>
              <a:latin typeface="Arial"/>
              <a:ea typeface="Arial"/>
              <a:cs typeface="Arial"/>
              <a:sym typeface="Arial"/>
            </a:endParaRPr>
          </a:p>
          <a:p>
            <a:pPr indent="-282733" lvl="1" marL="914400" rtl="0" algn="l">
              <a:spcBef>
                <a:spcPts val="0"/>
              </a:spcBef>
              <a:spcAft>
                <a:spcPts val="0"/>
              </a:spcAft>
              <a:buClr>
                <a:srgbClr val="000000"/>
              </a:buClr>
              <a:buSzPct val="100000"/>
              <a:buFont typeface="Arial"/>
              <a:buAutoNum type="arabicPeriod"/>
            </a:pPr>
            <a:r>
              <a:rPr b="1" lang="en" sz="1100">
                <a:solidFill>
                  <a:srgbClr val="000000"/>
                </a:solidFill>
                <a:latin typeface="Arial"/>
                <a:ea typeface="Arial"/>
                <a:cs typeface="Arial"/>
                <a:sym typeface="Arial"/>
              </a:rPr>
              <a:t>Surveillance Cameras:</a:t>
            </a:r>
            <a:endParaRPr b="1" sz="1100">
              <a:solidFill>
                <a:srgbClr val="000000"/>
              </a:solidFill>
              <a:latin typeface="Arial"/>
              <a:ea typeface="Arial"/>
              <a:cs typeface="Arial"/>
              <a:sym typeface="Arial"/>
            </a:endParaRPr>
          </a:p>
          <a:p>
            <a:pPr indent="-282733" lvl="2" marL="1371600" rtl="0" algn="l">
              <a:spcBef>
                <a:spcPts val="0"/>
              </a:spcBef>
              <a:spcAft>
                <a:spcPts val="0"/>
              </a:spcAft>
              <a:buClr>
                <a:srgbClr val="000000"/>
              </a:buClr>
              <a:buSzPct val="100000"/>
              <a:buFont typeface="Arial"/>
              <a:buChar char="■"/>
            </a:pPr>
            <a:r>
              <a:rPr lang="en" sz="1100">
                <a:solidFill>
                  <a:srgbClr val="000000"/>
                </a:solidFill>
                <a:latin typeface="Arial"/>
                <a:ea typeface="Arial"/>
                <a:cs typeface="Arial"/>
                <a:sym typeface="Arial"/>
              </a:rPr>
              <a:t>Governments and private businesses install security cameras everywhere.</a:t>
            </a:r>
            <a:endParaRPr sz="1100">
              <a:solidFill>
                <a:srgbClr val="000000"/>
              </a:solidFill>
              <a:latin typeface="Arial"/>
              <a:ea typeface="Arial"/>
              <a:cs typeface="Arial"/>
              <a:sym typeface="Arial"/>
            </a:endParaRPr>
          </a:p>
          <a:p>
            <a:pPr indent="-282733" lvl="2" marL="1371600" rtl="0" algn="l">
              <a:spcBef>
                <a:spcPts val="0"/>
              </a:spcBef>
              <a:spcAft>
                <a:spcPts val="0"/>
              </a:spcAft>
              <a:buClr>
                <a:srgbClr val="000000"/>
              </a:buClr>
              <a:buSzPct val="100000"/>
              <a:buFont typeface="Arial"/>
              <a:buChar char="■"/>
            </a:pPr>
            <a:r>
              <a:rPr lang="en" sz="1100">
                <a:solidFill>
                  <a:srgbClr val="000000"/>
                </a:solidFill>
                <a:latin typeface="Arial"/>
                <a:ea typeface="Arial"/>
                <a:cs typeface="Arial"/>
                <a:sym typeface="Arial"/>
              </a:rPr>
              <a:t>Many people don’t consent but are still recorded daily.</a:t>
            </a:r>
            <a:endParaRPr sz="1100">
              <a:solidFill>
                <a:srgbClr val="000000"/>
              </a:solidFill>
              <a:latin typeface="Arial"/>
              <a:ea typeface="Arial"/>
              <a:cs typeface="Arial"/>
              <a:sym typeface="Arial"/>
            </a:endParaRPr>
          </a:p>
          <a:p>
            <a:pPr indent="-282733" lvl="1" marL="914400" rtl="0" algn="l">
              <a:spcBef>
                <a:spcPts val="0"/>
              </a:spcBef>
              <a:spcAft>
                <a:spcPts val="0"/>
              </a:spcAft>
              <a:buClr>
                <a:srgbClr val="000000"/>
              </a:buClr>
              <a:buSzPct val="100000"/>
              <a:buFont typeface="Arial"/>
              <a:buAutoNum type="arabicPeriod"/>
            </a:pPr>
            <a:r>
              <a:rPr b="1" lang="en" sz="1100">
                <a:solidFill>
                  <a:srgbClr val="000000"/>
                </a:solidFill>
                <a:latin typeface="Arial"/>
                <a:ea typeface="Arial"/>
                <a:cs typeface="Arial"/>
                <a:sym typeface="Arial"/>
              </a:rPr>
              <a:t>Street Photography and Art:</a:t>
            </a:r>
            <a:endParaRPr b="1" sz="1100">
              <a:solidFill>
                <a:srgbClr val="000000"/>
              </a:solidFill>
              <a:latin typeface="Arial"/>
              <a:ea typeface="Arial"/>
              <a:cs typeface="Arial"/>
              <a:sym typeface="Arial"/>
            </a:endParaRPr>
          </a:p>
          <a:p>
            <a:pPr indent="-282733" lvl="2" marL="1371600" rtl="0" algn="l">
              <a:spcBef>
                <a:spcPts val="0"/>
              </a:spcBef>
              <a:spcAft>
                <a:spcPts val="0"/>
              </a:spcAft>
              <a:buClr>
                <a:srgbClr val="000000"/>
              </a:buClr>
              <a:buSzPct val="100000"/>
              <a:buFont typeface="Arial"/>
              <a:buChar char="■"/>
            </a:pPr>
            <a:r>
              <a:rPr lang="en" sz="1100">
                <a:solidFill>
                  <a:srgbClr val="000000"/>
                </a:solidFill>
                <a:latin typeface="Arial"/>
                <a:ea typeface="Arial"/>
                <a:cs typeface="Arial"/>
                <a:sym typeface="Arial"/>
              </a:rPr>
              <a:t>The case of Arne Svenson’s </a:t>
            </a:r>
            <a:r>
              <a:rPr i="1" lang="en" sz="1100">
                <a:solidFill>
                  <a:srgbClr val="000000"/>
                </a:solidFill>
                <a:latin typeface="Arial"/>
                <a:ea typeface="Arial"/>
                <a:cs typeface="Arial"/>
                <a:sym typeface="Arial"/>
              </a:rPr>
              <a:t>The Neighbors</a:t>
            </a:r>
            <a:r>
              <a:rPr lang="en" sz="1100">
                <a:solidFill>
                  <a:srgbClr val="000000"/>
                </a:solidFill>
                <a:latin typeface="Arial"/>
                <a:ea typeface="Arial"/>
                <a:cs typeface="Arial"/>
                <a:sym typeface="Arial"/>
              </a:rPr>
              <a:t> exhibit: Is taking photos through windows legal?</a:t>
            </a:r>
            <a:endParaRPr sz="1100">
              <a:solidFill>
                <a:srgbClr val="000000"/>
              </a:solidFill>
              <a:latin typeface="Arial"/>
              <a:ea typeface="Arial"/>
              <a:cs typeface="Arial"/>
              <a:sym typeface="Arial"/>
            </a:endParaRPr>
          </a:p>
          <a:p>
            <a:pPr indent="-282733" lvl="2" marL="1371600" rtl="0" algn="l">
              <a:spcBef>
                <a:spcPts val="0"/>
              </a:spcBef>
              <a:spcAft>
                <a:spcPts val="0"/>
              </a:spcAft>
              <a:buClr>
                <a:srgbClr val="000000"/>
              </a:buClr>
              <a:buSzPct val="100000"/>
              <a:buFont typeface="Arial"/>
              <a:buChar char="■"/>
            </a:pPr>
            <a:r>
              <a:rPr lang="en" sz="1100">
                <a:solidFill>
                  <a:srgbClr val="000000"/>
                </a:solidFill>
                <a:latin typeface="Arial"/>
                <a:ea typeface="Arial"/>
                <a:cs typeface="Arial"/>
                <a:sym typeface="Arial"/>
              </a:rPr>
              <a:t>Public space laws allow for photos, but ethical concerns remain.</a:t>
            </a:r>
            <a:endParaRPr sz="1100">
              <a:solidFill>
                <a:srgbClr val="000000"/>
              </a:solidFill>
              <a:latin typeface="Arial"/>
              <a:ea typeface="Arial"/>
              <a:cs typeface="Arial"/>
              <a:sym typeface="Arial"/>
            </a:endParaRPr>
          </a:p>
          <a:p>
            <a:pPr indent="-282733" lvl="1" marL="914400" rtl="0" algn="l">
              <a:spcBef>
                <a:spcPts val="0"/>
              </a:spcBef>
              <a:spcAft>
                <a:spcPts val="0"/>
              </a:spcAft>
              <a:buClr>
                <a:srgbClr val="000000"/>
              </a:buClr>
              <a:buSzPct val="100000"/>
              <a:buFont typeface="Arial"/>
              <a:buAutoNum type="arabicPeriod"/>
            </a:pPr>
            <a:r>
              <a:rPr b="1" lang="en" sz="1100">
                <a:solidFill>
                  <a:srgbClr val="000000"/>
                </a:solidFill>
                <a:latin typeface="Arial"/>
                <a:ea typeface="Arial"/>
                <a:cs typeface="Arial"/>
                <a:sym typeface="Arial"/>
              </a:rPr>
              <a:t>Facial Recognition Technology:</a:t>
            </a:r>
            <a:endParaRPr b="1" sz="1100">
              <a:solidFill>
                <a:srgbClr val="000000"/>
              </a:solidFill>
              <a:latin typeface="Arial"/>
              <a:ea typeface="Arial"/>
              <a:cs typeface="Arial"/>
              <a:sym typeface="Arial"/>
            </a:endParaRPr>
          </a:p>
          <a:p>
            <a:pPr indent="-282733" lvl="2" marL="1371600" rtl="0" algn="l">
              <a:spcBef>
                <a:spcPts val="0"/>
              </a:spcBef>
              <a:spcAft>
                <a:spcPts val="0"/>
              </a:spcAft>
              <a:buClr>
                <a:srgbClr val="000000"/>
              </a:buClr>
              <a:buSzPct val="100000"/>
              <a:buFont typeface="Arial"/>
              <a:buChar char="■"/>
            </a:pPr>
            <a:r>
              <a:rPr lang="en" sz="1100">
                <a:solidFill>
                  <a:srgbClr val="000000"/>
                </a:solidFill>
                <a:latin typeface="Arial"/>
                <a:ea typeface="Arial"/>
                <a:cs typeface="Arial"/>
                <a:sym typeface="Arial"/>
              </a:rPr>
              <a:t>Some cities ban facial recognition; others widely use it for security.</a:t>
            </a:r>
            <a:endParaRPr sz="1100">
              <a:solidFill>
                <a:srgbClr val="000000"/>
              </a:solidFill>
              <a:latin typeface="Arial"/>
              <a:ea typeface="Arial"/>
              <a:cs typeface="Arial"/>
              <a:sym typeface="Arial"/>
            </a:endParaRPr>
          </a:p>
          <a:p>
            <a:pPr indent="-282733" lvl="2" marL="1371600" rtl="0" algn="l">
              <a:spcBef>
                <a:spcPts val="0"/>
              </a:spcBef>
              <a:spcAft>
                <a:spcPts val="0"/>
              </a:spcAft>
              <a:buClr>
                <a:srgbClr val="000000"/>
              </a:buClr>
              <a:buSzPct val="100000"/>
              <a:buFont typeface="Arial"/>
              <a:buChar char="■"/>
            </a:pPr>
            <a:r>
              <a:rPr lang="en" sz="1100">
                <a:solidFill>
                  <a:srgbClr val="000000"/>
                </a:solidFill>
                <a:latin typeface="Arial"/>
                <a:ea typeface="Arial"/>
                <a:cs typeface="Arial"/>
                <a:sym typeface="Arial"/>
              </a:rPr>
              <a:t>Raises concerns about mass surveillance and racial bias in AI.</a:t>
            </a:r>
            <a:endParaRPr sz="1100">
              <a:solidFill>
                <a:srgbClr val="000000"/>
              </a:solidFill>
              <a:latin typeface="Arial"/>
              <a:ea typeface="Arial"/>
              <a:cs typeface="Arial"/>
              <a:sym typeface="Arial"/>
            </a:endParaRPr>
          </a:p>
          <a:p>
            <a:pPr indent="0" lvl="0" marL="0" rtl="0" algn="l">
              <a:spcBef>
                <a:spcPts val="1200"/>
              </a:spcBef>
              <a:spcAft>
                <a:spcPts val="0"/>
              </a:spcAft>
              <a:buNone/>
            </a:pPr>
            <a:r>
              <a:rPr b="1" lang="en" sz="1100">
                <a:solidFill>
                  <a:srgbClr val="000000"/>
                </a:solidFill>
                <a:latin typeface="Arial"/>
                <a:ea typeface="Arial"/>
                <a:cs typeface="Arial"/>
                <a:sym typeface="Arial"/>
              </a:rPr>
              <a:t>Key Takeaways:</a:t>
            </a:r>
            <a:endParaRPr b="1" sz="1100">
              <a:solidFill>
                <a:srgbClr val="000000"/>
              </a:solidFill>
              <a:latin typeface="Arial"/>
              <a:ea typeface="Arial"/>
              <a:cs typeface="Arial"/>
              <a:sym typeface="Arial"/>
            </a:endParaRPr>
          </a:p>
          <a:p>
            <a:pPr indent="-282733" lvl="0" marL="457200" rtl="0" algn="l">
              <a:spcBef>
                <a:spcPts val="1200"/>
              </a:spcBef>
              <a:spcAft>
                <a:spcPts val="0"/>
              </a:spcAft>
              <a:buClr>
                <a:srgbClr val="000000"/>
              </a:buClr>
              <a:buSzPct val="100000"/>
              <a:buFont typeface="Arial"/>
              <a:buChar char="●"/>
            </a:pPr>
            <a:r>
              <a:rPr b="1" lang="en" sz="1100">
                <a:solidFill>
                  <a:srgbClr val="000000"/>
                </a:solidFill>
                <a:latin typeface="Arial"/>
                <a:ea typeface="Arial"/>
                <a:cs typeface="Arial"/>
                <a:sym typeface="Arial"/>
              </a:rPr>
              <a:t>Just because something is legal doesn’t mean it’s ethical.</a:t>
            </a:r>
            <a:endParaRPr b="1" sz="1100">
              <a:solidFill>
                <a:srgbClr val="000000"/>
              </a:solidFill>
              <a:latin typeface="Arial"/>
              <a:ea typeface="Arial"/>
              <a:cs typeface="Arial"/>
              <a:sym typeface="Arial"/>
            </a:endParaRPr>
          </a:p>
          <a:p>
            <a:pPr indent="-282733" lvl="0" marL="457200" rtl="0" algn="l">
              <a:spcBef>
                <a:spcPts val="0"/>
              </a:spcBef>
              <a:spcAft>
                <a:spcPts val="0"/>
              </a:spcAft>
              <a:buClr>
                <a:srgbClr val="000000"/>
              </a:buClr>
              <a:buSzPct val="100000"/>
              <a:buFont typeface="Arial"/>
              <a:buChar char="●"/>
            </a:pPr>
            <a:r>
              <a:rPr b="1" lang="en" sz="1100">
                <a:solidFill>
                  <a:srgbClr val="000000"/>
                </a:solidFill>
                <a:latin typeface="Arial"/>
                <a:ea typeface="Arial"/>
                <a:cs typeface="Arial"/>
                <a:sym typeface="Arial"/>
              </a:rPr>
              <a:t>Surveillance affects behavior</a:t>
            </a:r>
            <a:r>
              <a:rPr lang="en" sz="1100">
                <a:solidFill>
                  <a:srgbClr val="000000"/>
                </a:solidFill>
                <a:latin typeface="Arial"/>
                <a:ea typeface="Arial"/>
                <a:cs typeface="Arial"/>
                <a:sym typeface="Arial"/>
              </a:rPr>
              <a:t>, leading to self-censorship (e.g., people acting differently when they know they’re being watched).</a:t>
            </a:r>
            <a:endParaRPr sz="1100">
              <a:solidFill>
                <a:srgbClr val="000000"/>
              </a:solidFill>
              <a:latin typeface="Arial"/>
              <a:ea typeface="Arial"/>
              <a:cs typeface="Arial"/>
              <a:sym typeface="Arial"/>
            </a:endParaRPr>
          </a:p>
          <a:p>
            <a:pPr indent="-282733" lvl="0" marL="457200" rtl="0" algn="l">
              <a:spcBef>
                <a:spcPts val="0"/>
              </a:spcBef>
              <a:spcAft>
                <a:spcPts val="0"/>
              </a:spcAft>
              <a:buClr>
                <a:srgbClr val="000000"/>
              </a:buClr>
              <a:buSzPct val="100000"/>
              <a:buFont typeface="Arial"/>
              <a:buChar char="●"/>
            </a:pPr>
            <a:r>
              <a:rPr b="1" lang="en" sz="1100">
                <a:solidFill>
                  <a:srgbClr val="000000"/>
                </a:solidFill>
                <a:latin typeface="Arial"/>
                <a:ea typeface="Arial"/>
                <a:cs typeface="Arial"/>
                <a:sym typeface="Arial"/>
              </a:rPr>
              <a:t>AI surveillance could eliminate anonymity in public</a:t>
            </a:r>
            <a:r>
              <a:rPr lang="en" sz="1100">
                <a:solidFill>
                  <a:srgbClr val="000000"/>
                </a:solidFill>
                <a:latin typeface="Arial"/>
                <a:ea typeface="Arial"/>
                <a:cs typeface="Arial"/>
                <a:sym typeface="Arial"/>
              </a:rPr>
              <a:t>, creating ethical dilemmas.</a:t>
            </a:r>
            <a:endParaRPr sz="1100">
              <a:solidFill>
                <a:srgbClr val="000000"/>
              </a:solidFill>
              <a:latin typeface="Arial"/>
              <a:ea typeface="Arial"/>
              <a:cs typeface="Arial"/>
              <a:sym typeface="Arial"/>
            </a:endParaRPr>
          </a:p>
          <a:p>
            <a:pPr indent="0" lvl="0" marL="0" rtl="0" algn="l">
              <a:spcBef>
                <a:spcPts val="120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3"/>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How AI is Changing the Way We Think About Privacy</a:t>
            </a:r>
            <a:endParaRPr/>
          </a:p>
        </p:txBody>
      </p:sp>
      <p:sp>
        <p:nvSpPr>
          <p:cNvPr id="146" name="Google Shape;146;p23"/>
          <p:cNvSpPr txBox="1"/>
          <p:nvPr>
            <p:ph idx="1" type="body"/>
          </p:nvPr>
        </p:nvSpPr>
        <p:spPr>
          <a:xfrm>
            <a:off x="311700" y="1229875"/>
            <a:ext cx="8520600" cy="3339000"/>
          </a:xfrm>
          <a:prstGeom prst="rect">
            <a:avLst/>
          </a:prstGeom>
        </p:spPr>
        <p:txBody>
          <a:bodyPr anchorCtr="0" anchor="t" bIns="91425" lIns="91425" spcFirstLastPara="1" rIns="91425" wrap="square" tIns="91425">
            <a:normAutofit fontScale="70000" lnSpcReduction="20000"/>
          </a:bodyPr>
          <a:lstStyle/>
          <a:p>
            <a:pPr indent="-277495" lvl="0" marL="457200" rtl="0" algn="l">
              <a:spcBef>
                <a:spcPts val="1200"/>
              </a:spcBef>
              <a:spcAft>
                <a:spcPts val="0"/>
              </a:spcAft>
              <a:buClr>
                <a:srgbClr val="000000"/>
              </a:buClr>
              <a:buSzPct val="100000"/>
              <a:buFont typeface="Arial"/>
              <a:buChar char="●"/>
            </a:pPr>
            <a:r>
              <a:rPr b="1" lang="en" sz="1100">
                <a:solidFill>
                  <a:srgbClr val="000000"/>
                </a:solidFill>
                <a:latin typeface="Arial"/>
                <a:ea typeface="Arial"/>
                <a:cs typeface="Arial"/>
                <a:sym typeface="Arial"/>
              </a:rPr>
              <a:t>AI’s Role in Privacy Challenges:</a:t>
            </a:r>
            <a:endParaRPr b="1" sz="1100">
              <a:solidFill>
                <a:srgbClr val="000000"/>
              </a:solidFill>
              <a:latin typeface="Arial"/>
              <a:ea typeface="Arial"/>
              <a:cs typeface="Arial"/>
              <a:sym typeface="Arial"/>
            </a:endParaRPr>
          </a:p>
          <a:p>
            <a:pPr indent="-277494" lvl="1" marL="914400" rtl="0" algn="l">
              <a:spcBef>
                <a:spcPts val="0"/>
              </a:spcBef>
              <a:spcAft>
                <a:spcPts val="0"/>
              </a:spcAft>
              <a:buClr>
                <a:srgbClr val="000000"/>
              </a:buClr>
              <a:buSzPct val="100000"/>
              <a:buFont typeface="Arial"/>
              <a:buChar char="○"/>
            </a:pPr>
            <a:r>
              <a:rPr lang="en" sz="1100">
                <a:solidFill>
                  <a:srgbClr val="000000"/>
                </a:solidFill>
                <a:latin typeface="Arial"/>
                <a:ea typeface="Arial"/>
                <a:cs typeface="Arial"/>
                <a:sym typeface="Arial"/>
              </a:rPr>
              <a:t>AI systems </a:t>
            </a:r>
            <a:r>
              <a:rPr b="1" lang="en" sz="1100">
                <a:solidFill>
                  <a:srgbClr val="000000"/>
                </a:solidFill>
                <a:latin typeface="Arial"/>
                <a:ea typeface="Arial"/>
                <a:cs typeface="Arial"/>
                <a:sym typeface="Arial"/>
              </a:rPr>
              <a:t>collect, analyze, and predict</a:t>
            </a:r>
            <a:r>
              <a:rPr lang="en" sz="1100">
                <a:solidFill>
                  <a:srgbClr val="000000"/>
                </a:solidFill>
                <a:latin typeface="Arial"/>
                <a:ea typeface="Arial"/>
                <a:cs typeface="Arial"/>
                <a:sym typeface="Arial"/>
              </a:rPr>
              <a:t> personal behavior.</a:t>
            </a:r>
            <a:endParaRPr sz="1100">
              <a:solidFill>
                <a:srgbClr val="000000"/>
              </a:solidFill>
              <a:latin typeface="Arial"/>
              <a:ea typeface="Arial"/>
              <a:cs typeface="Arial"/>
              <a:sym typeface="Arial"/>
            </a:endParaRPr>
          </a:p>
          <a:p>
            <a:pPr indent="-277494" lvl="1" marL="914400" rtl="0" algn="l">
              <a:spcBef>
                <a:spcPts val="0"/>
              </a:spcBef>
              <a:spcAft>
                <a:spcPts val="0"/>
              </a:spcAft>
              <a:buClr>
                <a:srgbClr val="000000"/>
              </a:buClr>
              <a:buSzPct val="100000"/>
              <a:buFont typeface="Arial"/>
              <a:buChar char="○"/>
            </a:pPr>
            <a:r>
              <a:rPr lang="en" sz="1100">
                <a:solidFill>
                  <a:srgbClr val="000000"/>
                </a:solidFill>
                <a:latin typeface="Arial"/>
                <a:ea typeface="Arial"/>
                <a:cs typeface="Arial"/>
                <a:sym typeface="Arial"/>
              </a:rPr>
              <a:t>The balance between convenience (e.g., personalized ads) and privacy concerns.</a:t>
            </a:r>
            <a:endParaRPr sz="1100">
              <a:solidFill>
                <a:srgbClr val="000000"/>
              </a:solidFill>
              <a:latin typeface="Arial"/>
              <a:ea typeface="Arial"/>
              <a:cs typeface="Arial"/>
              <a:sym typeface="Arial"/>
            </a:endParaRPr>
          </a:p>
          <a:p>
            <a:pPr indent="-277495" lvl="0" marL="457200" rtl="0" algn="l">
              <a:spcBef>
                <a:spcPts val="0"/>
              </a:spcBef>
              <a:spcAft>
                <a:spcPts val="0"/>
              </a:spcAft>
              <a:buClr>
                <a:srgbClr val="000000"/>
              </a:buClr>
              <a:buSzPct val="100000"/>
              <a:buFont typeface="Arial"/>
              <a:buChar char="●"/>
            </a:pPr>
            <a:r>
              <a:rPr b="1" lang="en" sz="1100">
                <a:solidFill>
                  <a:srgbClr val="000000"/>
                </a:solidFill>
                <a:latin typeface="Arial"/>
                <a:ea typeface="Arial"/>
                <a:cs typeface="Arial"/>
                <a:sym typeface="Arial"/>
              </a:rPr>
              <a:t>Biggest AI Privacy Risks:</a:t>
            </a:r>
            <a:endParaRPr b="1" sz="1100">
              <a:solidFill>
                <a:srgbClr val="000000"/>
              </a:solidFill>
              <a:latin typeface="Arial"/>
              <a:ea typeface="Arial"/>
              <a:cs typeface="Arial"/>
              <a:sym typeface="Arial"/>
            </a:endParaRPr>
          </a:p>
          <a:p>
            <a:pPr indent="-277494" lvl="1" marL="914400" rtl="0" algn="l">
              <a:spcBef>
                <a:spcPts val="0"/>
              </a:spcBef>
              <a:spcAft>
                <a:spcPts val="0"/>
              </a:spcAft>
              <a:buClr>
                <a:srgbClr val="000000"/>
              </a:buClr>
              <a:buSzPct val="100000"/>
              <a:buFont typeface="Arial"/>
              <a:buChar char="○"/>
            </a:pPr>
            <a:r>
              <a:rPr b="1" lang="en" sz="1100">
                <a:solidFill>
                  <a:srgbClr val="000000"/>
                </a:solidFill>
                <a:latin typeface="Arial"/>
                <a:ea typeface="Arial"/>
                <a:cs typeface="Arial"/>
                <a:sym typeface="Arial"/>
              </a:rPr>
              <a:t>Facial Recognition &amp; Biometric Data:</a:t>
            </a:r>
            <a:endParaRPr b="1" sz="1100">
              <a:solidFill>
                <a:srgbClr val="000000"/>
              </a:solidFill>
              <a:latin typeface="Arial"/>
              <a:ea typeface="Arial"/>
              <a:cs typeface="Arial"/>
              <a:sym typeface="Arial"/>
            </a:endParaRPr>
          </a:p>
          <a:p>
            <a:pPr indent="-277494" lvl="2" marL="1371600" rtl="0" algn="l">
              <a:spcBef>
                <a:spcPts val="0"/>
              </a:spcBef>
              <a:spcAft>
                <a:spcPts val="0"/>
              </a:spcAft>
              <a:buClr>
                <a:srgbClr val="000000"/>
              </a:buClr>
              <a:buSzPct val="100000"/>
              <a:buFont typeface="Arial"/>
              <a:buChar char="■"/>
            </a:pPr>
            <a:r>
              <a:rPr lang="en" sz="1100">
                <a:solidFill>
                  <a:srgbClr val="000000"/>
                </a:solidFill>
                <a:latin typeface="Arial"/>
                <a:ea typeface="Arial"/>
                <a:cs typeface="Arial"/>
                <a:sym typeface="Arial"/>
              </a:rPr>
              <a:t>Used for security, but raises concerns about </a:t>
            </a:r>
            <a:r>
              <a:rPr b="1" lang="en" sz="1100">
                <a:solidFill>
                  <a:srgbClr val="000000"/>
                </a:solidFill>
                <a:latin typeface="Arial"/>
                <a:ea typeface="Arial"/>
                <a:cs typeface="Arial"/>
                <a:sym typeface="Arial"/>
              </a:rPr>
              <a:t>constant monitoring</a:t>
            </a:r>
            <a:r>
              <a:rPr lang="en" sz="1100">
                <a:solidFill>
                  <a:srgbClr val="000000"/>
                </a:solidFill>
                <a:latin typeface="Arial"/>
                <a:ea typeface="Arial"/>
                <a:cs typeface="Arial"/>
                <a:sym typeface="Arial"/>
              </a:rPr>
              <a:t>.</a:t>
            </a:r>
            <a:endParaRPr sz="1100">
              <a:solidFill>
                <a:srgbClr val="000000"/>
              </a:solidFill>
              <a:latin typeface="Arial"/>
              <a:ea typeface="Arial"/>
              <a:cs typeface="Arial"/>
              <a:sym typeface="Arial"/>
            </a:endParaRPr>
          </a:p>
          <a:p>
            <a:pPr indent="-277494" lvl="2" marL="1371600" rtl="0" algn="l">
              <a:spcBef>
                <a:spcPts val="0"/>
              </a:spcBef>
              <a:spcAft>
                <a:spcPts val="0"/>
              </a:spcAft>
              <a:buClr>
                <a:srgbClr val="000000"/>
              </a:buClr>
              <a:buSzPct val="100000"/>
              <a:buFont typeface="Arial"/>
              <a:buChar char="■"/>
            </a:pPr>
            <a:r>
              <a:rPr lang="en" sz="1100">
                <a:solidFill>
                  <a:srgbClr val="000000"/>
                </a:solidFill>
                <a:latin typeface="Arial"/>
                <a:ea typeface="Arial"/>
                <a:cs typeface="Arial"/>
                <a:sym typeface="Arial"/>
              </a:rPr>
              <a:t>Governments and corporations can track movements without consent.</a:t>
            </a:r>
            <a:endParaRPr sz="1100">
              <a:solidFill>
                <a:srgbClr val="000000"/>
              </a:solidFill>
              <a:latin typeface="Arial"/>
              <a:ea typeface="Arial"/>
              <a:cs typeface="Arial"/>
              <a:sym typeface="Arial"/>
            </a:endParaRPr>
          </a:p>
          <a:p>
            <a:pPr indent="-277494" lvl="1" marL="914400" rtl="0" algn="l">
              <a:spcBef>
                <a:spcPts val="0"/>
              </a:spcBef>
              <a:spcAft>
                <a:spcPts val="0"/>
              </a:spcAft>
              <a:buClr>
                <a:srgbClr val="000000"/>
              </a:buClr>
              <a:buSzPct val="100000"/>
              <a:buFont typeface="Arial"/>
              <a:buChar char="○"/>
            </a:pPr>
            <a:r>
              <a:rPr b="1" lang="en" sz="1100">
                <a:solidFill>
                  <a:srgbClr val="000000"/>
                </a:solidFill>
                <a:latin typeface="Arial"/>
                <a:ea typeface="Arial"/>
                <a:cs typeface="Arial"/>
                <a:sym typeface="Arial"/>
              </a:rPr>
              <a:t>Predictive Analytics &amp; AI Profiling:</a:t>
            </a:r>
            <a:endParaRPr b="1" sz="1100">
              <a:solidFill>
                <a:srgbClr val="000000"/>
              </a:solidFill>
              <a:latin typeface="Arial"/>
              <a:ea typeface="Arial"/>
              <a:cs typeface="Arial"/>
              <a:sym typeface="Arial"/>
            </a:endParaRPr>
          </a:p>
          <a:p>
            <a:pPr indent="-277494" lvl="2" marL="1371600" rtl="0" algn="l">
              <a:spcBef>
                <a:spcPts val="0"/>
              </a:spcBef>
              <a:spcAft>
                <a:spcPts val="0"/>
              </a:spcAft>
              <a:buClr>
                <a:srgbClr val="000000"/>
              </a:buClr>
              <a:buSzPct val="100000"/>
              <a:buFont typeface="Arial"/>
              <a:buChar char="■"/>
            </a:pPr>
            <a:r>
              <a:rPr lang="en" sz="1100">
                <a:solidFill>
                  <a:srgbClr val="000000"/>
                </a:solidFill>
                <a:latin typeface="Arial"/>
                <a:ea typeface="Arial"/>
                <a:cs typeface="Arial"/>
                <a:sym typeface="Arial"/>
              </a:rPr>
              <a:t>AI predicts behavior, purchasing habits, even </a:t>
            </a:r>
            <a:r>
              <a:rPr b="1" lang="en" sz="1100">
                <a:solidFill>
                  <a:srgbClr val="000000"/>
                </a:solidFill>
                <a:latin typeface="Arial"/>
                <a:ea typeface="Arial"/>
                <a:cs typeface="Arial"/>
                <a:sym typeface="Arial"/>
              </a:rPr>
              <a:t>mental health issues</a:t>
            </a:r>
            <a:r>
              <a:rPr lang="en" sz="1100">
                <a:solidFill>
                  <a:srgbClr val="000000"/>
                </a:solidFill>
                <a:latin typeface="Arial"/>
                <a:ea typeface="Arial"/>
                <a:cs typeface="Arial"/>
                <a:sym typeface="Arial"/>
              </a:rPr>
              <a:t>.</a:t>
            </a:r>
            <a:endParaRPr sz="1100">
              <a:solidFill>
                <a:srgbClr val="000000"/>
              </a:solidFill>
              <a:latin typeface="Arial"/>
              <a:ea typeface="Arial"/>
              <a:cs typeface="Arial"/>
              <a:sym typeface="Arial"/>
            </a:endParaRPr>
          </a:p>
          <a:p>
            <a:pPr indent="-277494" lvl="2" marL="1371600" rtl="0" algn="l">
              <a:spcBef>
                <a:spcPts val="0"/>
              </a:spcBef>
              <a:spcAft>
                <a:spcPts val="0"/>
              </a:spcAft>
              <a:buClr>
                <a:srgbClr val="000000"/>
              </a:buClr>
              <a:buSzPct val="100000"/>
              <a:buFont typeface="Arial"/>
              <a:buChar char="■"/>
            </a:pPr>
            <a:r>
              <a:rPr lang="en" sz="1100">
                <a:solidFill>
                  <a:srgbClr val="000000"/>
                </a:solidFill>
                <a:latin typeface="Arial"/>
                <a:ea typeface="Arial"/>
                <a:cs typeface="Arial"/>
                <a:sym typeface="Arial"/>
              </a:rPr>
              <a:t>Raises concerns about </a:t>
            </a:r>
            <a:r>
              <a:rPr b="1" lang="en" sz="1100">
                <a:solidFill>
                  <a:srgbClr val="000000"/>
                </a:solidFill>
                <a:latin typeface="Arial"/>
                <a:ea typeface="Arial"/>
                <a:cs typeface="Arial"/>
                <a:sym typeface="Arial"/>
              </a:rPr>
              <a:t>misuse in employment, insurance, and policing</a:t>
            </a:r>
            <a:r>
              <a:rPr lang="en" sz="1100">
                <a:solidFill>
                  <a:srgbClr val="000000"/>
                </a:solidFill>
                <a:latin typeface="Arial"/>
                <a:ea typeface="Arial"/>
                <a:cs typeface="Arial"/>
                <a:sym typeface="Arial"/>
              </a:rPr>
              <a:t>.</a:t>
            </a:r>
            <a:endParaRPr sz="1100">
              <a:solidFill>
                <a:srgbClr val="000000"/>
              </a:solidFill>
              <a:latin typeface="Arial"/>
              <a:ea typeface="Arial"/>
              <a:cs typeface="Arial"/>
              <a:sym typeface="Arial"/>
            </a:endParaRPr>
          </a:p>
          <a:p>
            <a:pPr indent="-277494" lvl="1" marL="914400" rtl="0" algn="l">
              <a:spcBef>
                <a:spcPts val="0"/>
              </a:spcBef>
              <a:spcAft>
                <a:spcPts val="0"/>
              </a:spcAft>
              <a:buClr>
                <a:srgbClr val="000000"/>
              </a:buClr>
              <a:buSzPct val="100000"/>
              <a:buFont typeface="Arial"/>
              <a:buChar char="○"/>
            </a:pPr>
            <a:r>
              <a:rPr b="1" lang="en" sz="1100">
                <a:solidFill>
                  <a:srgbClr val="000000"/>
                </a:solidFill>
                <a:latin typeface="Arial"/>
                <a:ea typeface="Arial"/>
                <a:cs typeface="Arial"/>
                <a:sym typeface="Arial"/>
              </a:rPr>
              <a:t>Data Breaches &amp; AI Cybersecurity Risks:</a:t>
            </a:r>
            <a:endParaRPr b="1" sz="1100">
              <a:solidFill>
                <a:srgbClr val="000000"/>
              </a:solidFill>
              <a:latin typeface="Arial"/>
              <a:ea typeface="Arial"/>
              <a:cs typeface="Arial"/>
              <a:sym typeface="Arial"/>
            </a:endParaRPr>
          </a:p>
          <a:p>
            <a:pPr indent="-277494" lvl="2" marL="1371600" rtl="0" algn="l">
              <a:spcBef>
                <a:spcPts val="0"/>
              </a:spcBef>
              <a:spcAft>
                <a:spcPts val="0"/>
              </a:spcAft>
              <a:buClr>
                <a:srgbClr val="000000"/>
              </a:buClr>
              <a:buSzPct val="100000"/>
              <a:buFont typeface="Arial"/>
              <a:buChar char="■"/>
            </a:pPr>
            <a:r>
              <a:rPr lang="en" sz="1100">
                <a:solidFill>
                  <a:srgbClr val="000000"/>
                </a:solidFill>
                <a:latin typeface="Arial"/>
                <a:ea typeface="Arial"/>
                <a:cs typeface="Arial"/>
                <a:sym typeface="Arial"/>
              </a:rPr>
              <a:t>AI can automate cyberattacks, leading to more </a:t>
            </a:r>
            <a:r>
              <a:rPr b="1" lang="en" sz="1100">
                <a:solidFill>
                  <a:srgbClr val="000000"/>
                </a:solidFill>
                <a:latin typeface="Arial"/>
                <a:ea typeface="Arial"/>
                <a:cs typeface="Arial"/>
                <a:sym typeface="Arial"/>
              </a:rPr>
              <a:t>data leaks</a:t>
            </a:r>
            <a:r>
              <a:rPr lang="en" sz="1100">
                <a:solidFill>
                  <a:srgbClr val="000000"/>
                </a:solidFill>
                <a:latin typeface="Arial"/>
                <a:ea typeface="Arial"/>
                <a:cs typeface="Arial"/>
                <a:sym typeface="Arial"/>
              </a:rPr>
              <a:t>.</a:t>
            </a:r>
            <a:endParaRPr sz="1100">
              <a:solidFill>
                <a:srgbClr val="000000"/>
              </a:solidFill>
              <a:latin typeface="Arial"/>
              <a:ea typeface="Arial"/>
              <a:cs typeface="Arial"/>
              <a:sym typeface="Arial"/>
            </a:endParaRPr>
          </a:p>
          <a:p>
            <a:pPr indent="-277494" lvl="2" marL="1371600" rtl="0" algn="l">
              <a:spcBef>
                <a:spcPts val="0"/>
              </a:spcBef>
              <a:spcAft>
                <a:spcPts val="0"/>
              </a:spcAft>
              <a:buClr>
                <a:srgbClr val="000000"/>
              </a:buClr>
              <a:buSzPct val="100000"/>
              <a:buFont typeface="Arial"/>
              <a:buChar char="■"/>
            </a:pPr>
            <a:r>
              <a:rPr lang="en" sz="1100">
                <a:solidFill>
                  <a:srgbClr val="000000"/>
                </a:solidFill>
                <a:latin typeface="Arial"/>
                <a:ea typeface="Arial"/>
                <a:cs typeface="Arial"/>
                <a:sym typeface="Arial"/>
              </a:rPr>
              <a:t>Even encrypted data can be compromised by </a:t>
            </a:r>
            <a:r>
              <a:rPr b="1" lang="en" sz="1100">
                <a:solidFill>
                  <a:srgbClr val="000000"/>
                </a:solidFill>
                <a:latin typeface="Arial"/>
                <a:ea typeface="Arial"/>
                <a:cs typeface="Arial"/>
                <a:sym typeface="Arial"/>
              </a:rPr>
              <a:t>machine learning advances</a:t>
            </a:r>
            <a:r>
              <a:rPr lang="en" sz="1100">
                <a:solidFill>
                  <a:srgbClr val="000000"/>
                </a:solidFill>
                <a:latin typeface="Arial"/>
                <a:ea typeface="Arial"/>
                <a:cs typeface="Arial"/>
                <a:sym typeface="Arial"/>
              </a:rPr>
              <a:t>.</a:t>
            </a:r>
            <a:endParaRPr sz="1100">
              <a:solidFill>
                <a:srgbClr val="000000"/>
              </a:solidFill>
              <a:latin typeface="Arial"/>
              <a:ea typeface="Arial"/>
              <a:cs typeface="Arial"/>
              <a:sym typeface="Arial"/>
            </a:endParaRPr>
          </a:p>
          <a:p>
            <a:pPr indent="-277495" lvl="0" marL="457200" rtl="0" algn="l">
              <a:spcBef>
                <a:spcPts val="0"/>
              </a:spcBef>
              <a:spcAft>
                <a:spcPts val="0"/>
              </a:spcAft>
              <a:buClr>
                <a:srgbClr val="000000"/>
              </a:buClr>
              <a:buSzPct val="100000"/>
              <a:buFont typeface="Arial"/>
              <a:buChar char="●"/>
            </a:pPr>
            <a:r>
              <a:rPr b="1" lang="en" sz="1100">
                <a:solidFill>
                  <a:srgbClr val="000000"/>
                </a:solidFill>
                <a:latin typeface="Arial"/>
                <a:ea typeface="Arial"/>
                <a:cs typeface="Arial"/>
                <a:sym typeface="Arial"/>
              </a:rPr>
              <a:t>Ethical and Legal Questions:</a:t>
            </a:r>
            <a:endParaRPr b="1" sz="1100">
              <a:solidFill>
                <a:srgbClr val="000000"/>
              </a:solidFill>
              <a:latin typeface="Arial"/>
              <a:ea typeface="Arial"/>
              <a:cs typeface="Arial"/>
              <a:sym typeface="Arial"/>
            </a:endParaRPr>
          </a:p>
          <a:p>
            <a:pPr indent="-277494" lvl="1" marL="914400" rtl="0" algn="l">
              <a:spcBef>
                <a:spcPts val="0"/>
              </a:spcBef>
              <a:spcAft>
                <a:spcPts val="0"/>
              </a:spcAft>
              <a:buClr>
                <a:srgbClr val="000000"/>
              </a:buClr>
              <a:buSzPct val="100000"/>
              <a:buFont typeface="Arial"/>
              <a:buChar char="○"/>
            </a:pPr>
            <a:r>
              <a:rPr lang="en" sz="1100">
                <a:solidFill>
                  <a:srgbClr val="000000"/>
                </a:solidFill>
                <a:latin typeface="Arial"/>
                <a:ea typeface="Arial"/>
                <a:cs typeface="Arial"/>
                <a:sym typeface="Arial"/>
              </a:rPr>
              <a:t>Should AI companies require </a:t>
            </a:r>
            <a:r>
              <a:rPr b="1" lang="en" sz="1100">
                <a:solidFill>
                  <a:srgbClr val="000000"/>
                </a:solidFill>
                <a:latin typeface="Arial"/>
                <a:ea typeface="Arial"/>
                <a:cs typeface="Arial"/>
                <a:sym typeface="Arial"/>
              </a:rPr>
              <a:t>explicit consent</a:t>
            </a:r>
            <a:r>
              <a:rPr lang="en" sz="1100">
                <a:solidFill>
                  <a:srgbClr val="000000"/>
                </a:solidFill>
                <a:latin typeface="Arial"/>
                <a:ea typeface="Arial"/>
                <a:cs typeface="Arial"/>
                <a:sym typeface="Arial"/>
              </a:rPr>
              <a:t> before collecting data?</a:t>
            </a:r>
            <a:endParaRPr sz="1100">
              <a:solidFill>
                <a:srgbClr val="000000"/>
              </a:solidFill>
              <a:latin typeface="Arial"/>
              <a:ea typeface="Arial"/>
              <a:cs typeface="Arial"/>
              <a:sym typeface="Arial"/>
            </a:endParaRPr>
          </a:p>
          <a:p>
            <a:pPr indent="-277494" lvl="1" marL="914400" rtl="0" algn="l">
              <a:spcBef>
                <a:spcPts val="0"/>
              </a:spcBef>
              <a:spcAft>
                <a:spcPts val="0"/>
              </a:spcAft>
              <a:buClr>
                <a:srgbClr val="000000"/>
              </a:buClr>
              <a:buSzPct val="100000"/>
              <a:buFont typeface="Arial"/>
              <a:buChar char="○"/>
            </a:pPr>
            <a:r>
              <a:rPr lang="en" sz="1100">
                <a:solidFill>
                  <a:srgbClr val="000000"/>
                </a:solidFill>
                <a:latin typeface="Arial"/>
                <a:ea typeface="Arial"/>
                <a:cs typeface="Arial"/>
                <a:sym typeface="Arial"/>
              </a:rPr>
              <a:t>Should individuals have the right to </a:t>
            </a:r>
            <a:r>
              <a:rPr b="1" lang="en" sz="1100">
                <a:solidFill>
                  <a:srgbClr val="000000"/>
                </a:solidFill>
                <a:latin typeface="Arial"/>
                <a:ea typeface="Arial"/>
                <a:cs typeface="Arial"/>
                <a:sym typeface="Arial"/>
              </a:rPr>
              <a:t>opt-out</a:t>
            </a:r>
            <a:r>
              <a:rPr lang="en" sz="1100">
                <a:solidFill>
                  <a:srgbClr val="000000"/>
                </a:solidFill>
                <a:latin typeface="Arial"/>
                <a:ea typeface="Arial"/>
                <a:cs typeface="Arial"/>
                <a:sym typeface="Arial"/>
              </a:rPr>
              <a:t> of AI-driven tracking?</a:t>
            </a:r>
            <a:endParaRPr sz="1100">
              <a:solidFill>
                <a:srgbClr val="000000"/>
              </a:solidFill>
              <a:latin typeface="Arial"/>
              <a:ea typeface="Arial"/>
              <a:cs typeface="Arial"/>
              <a:sym typeface="Arial"/>
            </a:endParaRPr>
          </a:p>
          <a:p>
            <a:pPr indent="-277494" lvl="1" marL="914400" rtl="0" algn="l">
              <a:spcBef>
                <a:spcPts val="0"/>
              </a:spcBef>
              <a:spcAft>
                <a:spcPts val="0"/>
              </a:spcAft>
              <a:buClr>
                <a:srgbClr val="000000"/>
              </a:buClr>
              <a:buSzPct val="100000"/>
              <a:buFont typeface="Arial"/>
              <a:buChar char="○"/>
            </a:pPr>
            <a:r>
              <a:rPr lang="en" sz="1100">
                <a:solidFill>
                  <a:srgbClr val="000000"/>
                </a:solidFill>
                <a:latin typeface="Arial"/>
                <a:ea typeface="Arial"/>
                <a:cs typeface="Arial"/>
                <a:sym typeface="Arial"/>
              </a:rPr>
              <a:t>How do we ensure AI is </a:t>
            </a:r>
            <a:r>
              <a:rPr b="1" lang="en" sz="1100">
                <a:solidFill>
                  <a:srgbClr val="000000"/>
                </a:solidFill>
                <a:latin typeface="Arial"/>
                <a:ea typeface="Arial"/>
                <a:cs typeface="Arial"/>
                <a:sym typeface="Arial"/>
              </a:rPr>
              <a:t>transparent and unbiased</a:t>
            </a:r>
            <a:r>
              <a:rPr lang="en" sz="1100">
                <a:solidFill>
                  <a:srgbClr val="000000"/>
                </a:solidFill>
                <a:latin typeface="Arial"/>
                <a:ea typeface="Arial"/>
                <a:cs typeface="Arial"/>
                <a:sym typeface="Arial"/>
              </a:rPr>
              <a:t> in its privacy practices?</a:t>
            </a:r>
            <a:endParaRPr sz="1100">
              <a:solidFill>
                <a:srgbClr val="000000"/>
              </a:solidFill>
              <a:latin typeface="Arial"/>
              <a:ea typeface="Arial"/>
              <a:cs typeface="Arial"/>
              <a:sym typeface="Arial"/>
            </a:endParaRPr>
          </a:p>
          <a:p>
            <a:pPr indent="0" lvl="0" marL="0" rtl="0" algn="l">
              <a:spcBef>
                <a:spcPts val="1200"/>
              </a:spcBef>
              <a:spcAft>
                <a:spcPts val="0"/>
              </a:spcAft>
              <a:buNone/>
            </a:pPr>
            <a:r>
              <a:rPr b="1" lang="en" sz="1100">
                <a:solidFill>
                  <a:srgbClr val="000000"/>
                </a:solidFill>
                <a:latin typeface="Arial"/>
                <a:ea typeface="Arial"/>
                <a:cs typeface="Arial"/>
                <a:sym typeface="Arial"/>
              </a:rPr>
              <a:t>Key Takeaways:</a:t>
            </a:r>
            <a:endParaRPr b="1" sz="1100">
              <a:solidFill>
                <a:srgbClr val="000000"/>
              </a:solidFill>
              <a:latin typeface="Arial"/>
              <a:ea typeface="Arial"/>
              <a:cs typeface="Arial"/>
              <a:sym typeface="Arial"/>
            </a:endParaRPr>
          </a:p>
          <a:p>
            <a:pPr indent="-277495" lvl="0" marL="457200" rtl="0" algn="l">
              <a:spcBef>
                <a:spcPts val="1200"/>
              </a:spcBef>
              <a:spcAft>
                <a:spcPts val="0"/>
              </a:spcAft>
              <a:buClr>
                <a:srgbClr val="000000"/>
              </a:buClr>
              <a:buSzPct val="100000"/>
              <a:buFont typeface="Arial"/>
              <a:buChar char="●"/>
            </a:pPr>
            <a:r>
              <a:rPr b="1" lang="en" sz="1100">
                <a:solidFill>
                  <a:srgbClr val="000000"/>
                </a:solidFill>
                <a:latin typeface="Arial"/>
                <a:ea typeface="Arial"/>
                <a:cs typeface="Arial"/>
                <a:sym typeface="Arial"/>
              </a:rPr>
              <a:t>AI raises new ethical and legal questions about privacy.</a:t>
            </a:r>
            <a:endParaRPr b="1" sz="1100">
              <a:solidFill>
                <a:srgbClr val="000000"/>
              </a:solidFill>
              <a:latin typeface="Arial"/>
              <a:ea typeface="Arial"/>
              <a:cs typeface="Arial"/>
              <a:sym typeface="Arial"/>
            </a:endParaRPr>
          </a:p>
          <a:p>
            <a:pPr indent="-277495" lvl="0" marL="457200" rtl="0" algn="l">
              <a:spcBef>
                <a:spcPts val="0"/>
              </a:spcBef>
              <a:spcAft>
                <a:spcPts val="0"/>
              </a:spcAft>
              <a:buClr>
                <a:srgbClr val="000000"/>
              </a:buClr>
              <a:buSzPct val="100000"/>
              <a:buFont typeface="Arial"/>
              <a:buChar char="●"/>
            </a:pPr>
            <a:r>
              <a:rPr b="1" lang="en" sz="1100">
                <a:solidFill>
                  <a:srgbClr val="000000"/>
                </a:solidFill>
                <a:latin typeface="Arial"/>
                <a:ea typeface="Arial"/>
                <a:cs typeface="Arial"/>
                <a:sym typeface="Arial"/>
              </a:rPr>
              <a:t>More regulation is needed</a:t>
            </a:r>
            <a:r>
              <a:rPr lang="en" sz="1100">
                <a:solidFill>
                  <a:srgbClr val="000000"/>
                </a:solidFill>
                <a:latin typeface="Arial"/>
                <a:ea typeface="Arial"/>
                <a:cs typeface="Arial"/>
                <a:sym typeface="Arial"/>
              </a:rPr>
              <a:t> to protect individuals from AI-driven surveillance.</a:t>
            </a:r>
            <a:endParaRPr sz="1100">
              <a:solidFill>
                <a:srgbClr val="000000"/>
              </a:solidFill>
              <a:latin typeface="Arial"/>
              <a:ea typeface="Arial"/>
              <a:cs typeface="Arial"/>
              <a:sym typeface="Arial"/>
            </a:endParaRPr>
          </a:p>
          <a:p>
            <a:pPr indent="-277495" lvl="0" marL="457200" rtl="0" algn="l">
              <a:spcBef>
                <a:spcPts val="0"/>
              </a:spcBef>
              <a:spcAft>
                <a:spcPts val="0"/>
              </a:spcAft>
              <a:buClr>
                <a:srgbClr val="000000"/>
              </a:buClr>
              <a:buSzPct val="100000"/>
              <a:buFont typeface="Arial"/>
              <a:buChar char="●"/>
            </a:pPr>
            <a:r>
              <a:rPr b="1" lang="en" sz="1100">
                <a:solidFill>
                  <a:srgbClr val="000000"/>
                </a:solidFill>
                <a:latin typeface="Arial"/>
                <a:ea typeface="Arial"/>
                <a:cs typeface="Arial"/>
                <a:sym typeface="Arial"/>
              </a:rPr>
              <a:t>Public awareness is crucial</a:t>
            </a:r>
            <a:r>
              <a:rPr lang="en" sz="1100">
                <a:solidFill>
                  <a:srgbClr val="000000"/>
                </a:solidFill>
                <a:latin typeface="Arial"/>
                <a:ea typeface="Arial"/>
                <a:cs typeface="Arial"/>
                <a:sym typeface="Arial"/>
              </a:rPr>
              <a:t>—people must understand how their data is used.</a:t>
            </a:r>
            <a:endParaRPr sz="1100">
              <a:solidFill>
                <a:srgbClr val="000000"/>
              </a:solidFill>
              <a:latin typeface="Arial"/>
              <a:ea typeface="Arial"/>
              <a:cs typeface="Arial"/>
              <a:sym typeface="Arial"/>
            </a:endParaRPr>
          </a:p>
          <a:p>
            <a:pPr indent="0" lvl="0" marL="0" rtl="0" algn="l">
              <a:spcBef>
                <a:spcPts val="120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4"/>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Privacy as a verb  </a:t>
            </a:r>
            <a:endParaRPr/>
          </a:p>
        </p:txBody>
      </p:sp>
      <p:sp>
        <p:nvSpPr>
          <p:cNvPr id="152" name="Google Shape;152;p2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Privacy is something you do not something you have</a:t>
            </a:r>
            <a:endParaRPr/>
          </a:p>
          <a:p>
            <a:pPr indent="-317500" lvl="1" marL="914400" rtl="0" algn="l">
              <a:spcBef>
                <a:spcPts val="0"/>
              </a:spcBef>
              <a:spcAft>
                <a:spcPts val="0"/>
              </a:spcAft>
              <a:buSzPts val="1400"/>
              <a:buChar char="○"/>
            </a:pPr>
            <a:r>
              <a:rPr lang="en"/>
              <a:t>Privacy is the act of deciding for yourself what is part of public knowledge and what is secret knowledge –Privacy in AI ethics James B</a:t>
            </a:r>
            <a:r>
              <a:rPr lang="en"/>
              <a:t>russeau</a:t>
            </a:r>
            <a:r>
              <a:rPr lang="en"/>
              <a:t>  </a:t>
            </a:r>
            <a:endParaRPr/>
          </a:p>
          <a:p>
            <a:pPr indent="-317500" lvl="1" marL="914400" rtl="0" algn="l">
              <a:spcBef>
                <a:spcPts val="0"/>
              </a:spcBef>
              <a:spcAft>
                <a:spcPts val="0"/>
              </a:spcAft>
              <a:buSzPts val="1400"/>
              <a:buChar char="○"/>
            </a:pPr>
            <a:r>
              <a:rPr lang="en"/>
              <a:t>Privacy is the ability to </a:t>
            </a:r>
            <a:r>
              <a:rPr lang="en"/>
              <a:t>choose</a:t>
            </a:r>
            <a:r>
              <a:rPr lang="en"/>
              <a:t> who knows what about you  </a:t>
            </a:r>
            <a:endParaRPr/>
          </a:p>
          <a:p>
            <a:pPr indent="-317500" lvl="1" marL="914400" rtl="0" algn="l">
              <a:spcBef>
                <a:spcPts val="0"/>
              </a:spcBef>
              <a:spcAft>
                <a:spcPts val="0"/>
              </a:spcAft>
              <a:buSzPts val="1400"/>
              <a:buChar char="○"/>
            </a:pPr>
            <a:r>
              <a:rPr lang="en"/>
              <a:t>It is the “dial” between public knowledge and secrets, you grant consent.</a:t>
            </a:r>
            <a:endParaRPr/>
          </a:p>
          <a:p>
            <a:pPr indent="-317500" lvl="1" marL="914400" rtl="0" algn="l">
              <a:spcBef>
                <a:spcPts val="0"/>
              </a:spcBef>
              <a:spcAft>
                <a:spcPts val="0"/>
              </a:spcAft>
              <a:buSzPts val="1400"/>
              <a:buChar char="○"/>
            </a:pPr>
            <a:r>
              <a:rPr lang="en"/>
              <a:t>Public is something everyone knows, such as having a height, while secrets are things you don’t want anyone to know, like singing in the shower.</a:t>
            </a:r>
            <a:endParaRPr/>
          </a:p>
          <a:p>
            <a:pPr indent="-317500" lvl="1" marL="914400" rtl="0" algn="l">
              <a:spcBef>
                <a:spcPts val="0"/>
              </a:spcBef>
              <a:spcAft>
                <a:spcPts val="0"/>
              </a:spcAft>
              <a:buSzPts val="1400"/>
              <a:buChar char="○"/>
            </a:pPr>
            <a:r>
              <a:rPr lang="en"/>
              <a:t>Privacy is the line between those.</a:t>
            </a:r>
            <a:endParaRPr/>
          </a:p>
          <a:p>
            <a:pPr indent="-342900" lvl="0" marL="457200" rtl="0" algn="l">
              <a:spcBef>
                <a:spcPts val="0"/>
              </a:spcBef>
              <a:spcAft>
                <a:spcPts val="0"/>
              </a:spcAft>
              <a:buSzPts val="1800"/>
              <a:buChar char="●"/>
            </a:pPr>
            <a:r>
              <a:rPr lang="en"/>
              <a:t>Consent is key. Telling a stranger your height is not a violation of privacy a stranger finding out your </a:t>
            </a:r>
            <a:r>
              <a:rPr lang="en"/>
              <a:t>height</a:t>
            </a:r>
            <a:r>
              <a:rPr lang="en"/>
              <a:t> is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5"/>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 Can someone with no secrets be private? </a:t>
            </a:r>
            <a:endParaRPr/>
          </a:p>
        </p:txBody>
      </p:sp>
      <p:sp>
        <p:nvSpPr>
          <p:cNvPr id="158" name="Google Shape;158;p25"/>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Privacy and secrecy are often confused </a:t>
            </a:r>
            <a:endParaRPr/>
          </a:p>
          <a:p>
            <a:pPr indent="-317500" lvl="1" marL="1371600" rtl="0" algn="l">
              <a:spcBef>
                <a:spcPts val="0"/>
              </a:spcBef>
              <a:spcAft>
                <a:spcPts val="0"/>
              </a:spcAft>
              <a:buSzPts val="1400"/>
              <a:buChar char="○"/>
            </a:pPr>
            <a:r>
              <a:rPr lang="en"/>
              <a:t>Secrecy is the obfuscation of information </a:t>
            </a:r>
            <a:endParaRPr/>
          </a:p>
          <a:p>
            <a:pPr indent="-317500" lvl="1" marL="1371600" rtl="0" algn="l">
              <a:spcBef>
                <a:spcPts val="0"/>
              </a:spcBef>
              <a:spcAft>
                <a:spcPts val="0"/>
              </a:spcAft>
              <a:buSzPts val="1400"/>
              <a:buChar char="○"/>
            </a:pPr>
            <a:r>
              <a:rPr lang="en"/>
              <a:t>Privacy is the act of choosing whether or not information is to be kept secret</a:t>
            </a:r>
            <a:endParaRPr/>
          </a:p>
          <a:p>
            <a:pPr indent="-342900" lvl="0" marL="457200" rtl="0" algn="l">
              <a:spcBef>
                <a:spcPts val="0"/>
              </a:spcBef>
              <a:spcAft>
                <a:spcPts val="0"/>
              </a:spcAft>
              <a:buSzPts val="1800"/>
              <a:buChar char="●"/>
            </a:pPr>
            <a:r>
              <a:rPr lang="en"/>
              <a:t>Paradoxically</a:t>
            </a:r>
            <a:r>
              <a:rPr lang="en"/>
              <a:t> choosing to have no secrets and broadcast all of your personal information maintains your privacy </a:t>
            </a:r>
            <a:endParaRPr/>
          </a:p>
          <a:p>
            <a:pPr indent="-342900" lvl="0" marL="457200" rtl="0" algn="l">
              <a:spcBef>
                <a:spcPts val="0"/>
              </a:spcBef>
              <a:spcAft>
                <a:spcPts val="0"/>
              </a:spcAft>
              <a:buSzPts val="1800"/>
              <a:buChar char="●"/>
            </a:pPr>
            <a:r>
              <a:rPr lang="en"/>
              <a:t>Kim Kardashian has privacy but shares her whole life</a:t>
            </a:r>
            <a:endParaRPr/>
          </a:p>
          <a:p>
            <a:pPr indent="-317500" lvl="1" marL="1371600" rtl="0" algn="l">
              <a:spcBef>
                <a:spcPts val="0"/>
              </a:spcBef>
              <a:spcAft>
                <a:spcPts val="0"/>
              </a:spcAft>
              <a:buSzPts val="1400"/>
              <a:buChar char="○"/>
            </a:pPr>
            <a:r>
              <a:rPr lang="en"/>
              <a:t>She controls what personal information is shared and is consenting</a:t>
            </a:r>
            <a:endParaRPr/>
          </a:p>
          <a:p>
            <a:pPr indent="-317500" lvl="1" marL="1371600" rtl="0" algn="l">
              <a:spcBef>
                <a:spcPts val="0"/>
              </a:spcBef>
              <a:spcAft>
                <a:spcPts val="0"/>
              </a:spcAft>
              <a:buSzPts val="1400"/>
              <a:buChar char="○"/>
            </a:pPr>
            <a:r>
              <a:rPr lang="en"/>
              <a:t>Not having secrets does not equal no privacy</a:t>
            </a:r>
            <a:endParaRPr/>
          </a:p>
          <a:p>
            <a:pPr indent="-317500" lvl="1" marL="1371600" rtl="0" algn="l">
              <a:spcBef>
                <a:spcPts val="0"/>
              </a:spcBef>
              <a:spcAft>
                <a:spcPts val="0"/>
              </a:spcAft>
              <a:buSzPts val="1400"/>
              <a:buChar char="○"/>
            </a:pPr>
            <a:r>
              <a:rPr lang="en"/>
              <a:t>Privacy is about having control over your personal information and consenting to it being shared</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6"/>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 Has privacy been violated in these cases?   </a:t>
            </a:r>
            <a:endParaRPr/>
          </a:p>
        </p:txBody>
      </p:sp>
      <p:sp>
        <p:nvSpPr>
          <p:cNvPr id="164" name="Google Shape;164;p26"/>
          <p:cNvSpPr txBox="1"/>
          <p:nvPr>
            <p:ph idx="1" type="body"/>
          </p:nvPr>
        </p:nvSpPr>
        <p:spPr>
          <a:xfrm>
            <a:off x="311700" y="1076275"/>
            <a:ext cx="8520600" cy="3990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Surveillance</a:t>
            </a:r>
            <a:r>
              <a:rPr lang="en"/>
              <a:t> camera man </a:t>
            </a:r>
            <a:endParaRPr/>
          </a:p>
          <a:p>
            <a:pPr indent="-317500" lvl="1" marL="914400" rtl="0" algn="l">
              <a:spcBef>
                <a:spcPts val="0"/>
              </a:spcBef>
              <a:spcAft>
                <a:spcPts val="0"/>
              </a:spcAft>
              <a:buSzPts val="1400"/>
              <a:buChar char="○"/>
            </a:pPr>
            <a:r>
              <a:rPr lang="en"/>
              <a:t>Youtuber who takes films people in public from close range without asking does this in areas where there are </a:t>
            </a:r>
            <a:r>
              <a:rPr lang="en"/>
              <a:t>surveillance</a:t>
            </a:r>
            <a:r>
              <a:rPr lang="en"/>
              <a:t> cameras</a:t>
            </a:r>
            <a:endParaRPr/>
          </a:p>
          <a:p>
            <a:pPr indent="-317500" lvl="2" marL="1371600" rtl="0" algn="l">
              <a:spcBef>
                <a:spcPts val="0"/>
              </a:spcBef>
              <a:spcAft>
                <a:spcPts val="0"/>
              </a:spcAft>
              <a:buSzPts val="1400"/>
              <a:buChar char="■"/>
            </a:pPr>
            <a:r>
              <a:rPr lang="en"/>
              <a:t> Can people consent to being filmed by one unknown party but not by another at the same time? Is there a difference in being filmed by a stranger or by surveillance cameras?</a:t>
            </a:r>
            <a:endParaRPr/>
          </a:p>
          <a:p>
            <a:pPr indent="-317500" lvl="2" marL="1371600" rtl="0" algn="l">
              <a:spcBef>
                <a:spcPts val="0"/>
              </a:spcBef>
              <a:spcAft>
                <a:spcPts val="0"/>
              </a:spcAft>
              <a:buSzPts val="1400"/>
              <a:buChar char="■"/>
            </a:pPr>
            <a:r>
              <a:rPr lang="en"/>
              <a:t>Is not protesting surveillance cameras the same as giving consent to having the footage being used for however they want?</a:t>
            </a:r>
            <a:endParaRPr/>
          </a:p>
          <a:p>
            <a:pPr indent="-342900" lvl="0" marL="457200" rtl="0" algn="l">
              <a:spcBef>
                <a:spcPts val="0"/>
              </a:spcBef>
              <a:spcAft>
                <a:spcPts val="0"/>
              </a:spcAft>
              <a:buSzPts val="1800"/>
              <a:buChar char="●"/>
            </a:pPr>
            <a:r>
              <a:rPr lang="en"/>
              <a:t>National security agency </a:t>
            </a:r>
            <a:endParaRPr/>
          </a:p>
          <a:p>
            <a:pPr indent="-317500" lvl="1" marL="1371600" rtl="0" algn="l">
              <a:spcBef>
                <a:spcPts val="0"/>
              </a:spcBef>
              <a:spcAft>
                <a:spcPts val="0"/>
              </a:spcAft>
              <a:buSzPts val="1400"/>
              <a:buChar char="○"/>
            </a:pPr>
            <a:r>
              <a:rPr lang="en"/>
              <a:t>Representative Mike Rogers claims that citizen privacy is maintained because the </a:t>
            </a:r>
            <a:r>
              <a:rPr lang="en"/>
              <a:t>government</a:t>
            </a:r>
            <a:r>
              <a:rPr lang="en"/>
              <a:t> “keeps the secret”</a:t>
            </a:r>
            <a:endParaRPr/>
          </a:p>
          <a:p>
            <a:pPr indent="-317500" lvl="2" marL="1828800" rtl="0" algn="l">
              <a:spcBef>
                <a:spcPts val="0"/>
              </a:spcBef>
              <a:spcAft>
                <a:spcPts val="0"/>
              </a:spcAft>
              <a:buSzPts val="1400"/>
              <a:buChar char="■"/>
            </a:pPr>
            <a:r>
              <a:rPr lang="en"/>
              <a:t>If the information shared is guaranteed not to have an effect on </a:t>
            </a:r>
            <a:r>
              <a:rPr lang="en"/>
              <a:t>someone's</a:t>
            </a:r>
            <a:r>
              <a:rPr lang="en"/>
              <a:t> life is their privacy maintained even when people access that information </a:t>
            </a:r>
            <a:endParaRPr/>
          </a:p>
          <a:p>
            <a:pPr indent="-317500" lvl="2" marL="1828800" rtl="0" algn="l">
              <a:spcBef>
                <a:spcPts val="0"/>
              </a:spcBef>
              <a:spcAft>
                <a:spcPts val="0"/>
              </a:spcAft>
              <a:buSzPts val="1400"/>
              <a:buChar char="■"/>
            </a:pPr>
            <a:r>
              <a:rPr lang="en"/>
              <a:t>“It can’t be violated if you don’t know about it”</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7"/>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Neighbors</a:t>
            </a:r>
            <a:endParaRPr/>
          </a:p>
        </p:txBody>
      </p:sp>
      <p:sp>
        <p:nvSpPr>
          <p:cNvPr id="170" name="Google Shape;170;p27"/>
          <p:cNvSpPr txBox="1"/>
          <p:nvPr>
            <p:ph idx="1" type="body"/>
          </p:nvPr>
        </p:nvSpPr>
        <p:spPr>
          <a:xfrm>
            <a:off x="311700" y="1229875"/>
            <a:ext cx="8520600" cy="33390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The Neighbors</a:t>
            </a:r>
            <a:endParaRPr/>
          </a:p>
          <a:p>
            <a:pPr indent="-317500" lvl="1" marL="914400" rtl="0" algn="l">
              <a:spcBef>
                <a:spcPts val="0"/>
              </a:spcBef>
              <a:spcAft>
                <a:spcPts val="0"/>
              </a:spcAft>
              <a:buSzPts val="1400"/>
              <a:buChar char="○"/>
            </a:pPr>
            <a:r>
              <a:rPr lang="en"/>
              <a:t>Art exhibit where photographer Arne Svenson took pictures of his neighbours through their windows without their knowledge 	</a:t>
            </a:r>
            <a:endParaRPr/>
          </a:p>
          <a:p>
            <a:pPr indent="-317500" lvl="2" marL="1371600" rtl="0" algn="l">
              <a:spcBef>
                <a:spcPts val="0"/>
              </a:spcBef>
              <a:spcAft>
                <a:spcPts val="0"/>
              </a:spcAft>
              <a:buSzPts val="1400"/>
              <a:buChar char="■"/>
            </a:pPr>
            <a:r>
              <a:rPr lang="en"/>
              <a:t>Their faces are never photographed, but the building location is public knowledge, so it isn’t impossible to identify the people.</a:t>
            </a:r>
            <a:endParaRPr/>
          </a:p>
          <a:p>
            <a:pPr indent="-317500" lvl="2" marL="1371600" rtl="0" algn="l">
              <a:spcBef>
                <a:spcPts val="0"/>
              </a:spcBef>
              <a:spcAft>
                <a:spcPts val="0"/>
              </a:spcAft>
              <a:buSzPts val="1400"/>
              <a:buChar char="■"/>
            </a:pPr>
            <a:r>
              <a:rPr lang="en"/>
              <a:t>The residents knew their walls were windows and chose less privacy for more light, does this mean they consented to have people look at them? </a:t>
            </a:r>
            <a:endParaRPr/>
          </a:p>
          <a:p>
            <a:pPr indent="-317500" lvl="2" marL="1371600" rtl="0" algn="l">
              <a:spcBef>
                <a:spcPts val="0"/>
              </a:spcBef>
              <a:spcAft>
                <a:spcPts val="0"/>
              </a:spcAft>
              <a:buSzPts val="1400"/>
              <a:buChar char="■"/>
            </a:pPr>
            <a:r>
              <a:rPr lang="en"/>
              <a:t>Does consent to be looked at also mean consent to be photographed, is there a difference or is it the same thing? </a:t>
            </a:r>
            <a:endParaRPr/>
          </a:p>
          <a:p>
            <a:pPr indent="-317500" lvl="2" marL="1371600" rtl="0" algn="l">
              <a:spcBef>
                <a:spcPts val="0"/>
              </a:spcBef>
              <a:spcAft>
                <a:spcPts val="0"/>
              </a:spcAft>
              <a:buSzPts val="1400"/>
              <a:buChar char="■"/>
            </a:pPr>
            <a:r>
              <a:rPr lang="en"/>
              <a:t>Is there a difference between a NYC apartment and a house in the countryside, is it the windows that makes a difference or location?</a:t>
            </a:r>
            <a:endParaRPr/>
          </a:p>
          <a:p>
            <a:pPr indent="-317500" lvl="1" marL="914400" rtl="0" algn="l">
              <a:spcBef>
                <a:spcPts val="0"/>
              </a:spcBef>
              <a:spcAft>
                <a:spcPts val="0"/>
              </a:spcAft>
              <a:buSzPts val="1400"/>
              <a:buChar char="○"/>
            </a:pPr>
            <a:r>
              <a:rPr lang="en"/>
              <a:t>Are the rules for consent be different for art than healthcare or entertainment? Would studying eating or sleeping habits be more justifiable?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4"/>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 Chapter goals  </a:t>
            </a:r>
            <a:endParaRPr/>
          </a:p>
        </p:txBody>
      </p:sp>
      <p:sp>
        <p:nvSpPr>
          <p:cNvPr id="92" name="Google Shape;92;p1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Understanding privacy </a:t>
            </a:r>
            <a:endParaRPr/>
          </a:p>
          <a:p>
            <a:pPr indent="-317500" lvl="1" marL="914400" rtl="0" algn="l">
              <a:spcBef>
                <a:spcPts val="0"/>
              </a:spcBef>
              <a:spcAft>
                <a:spcPts val="0"/>
              </a:spcAft>
              <a:buSzPts val="1400"/>
              <a:buChar char="○"/>
            </a:pPr>
            <a:r>
              <a:rPr lang="en"/>
              <a:t>What is privacy </a:t>
            </a:r>
            <a:endParaRPr/>
          </a:p>
          <a:p>
            <a:pPr indent="-317500" lvl="1" marL="914400" rtl="0" algn="l">
              <a:spcBef>
                <a:spcPts val="0"/>
              </a:spcBef>
              <a:spcAft>
                <a:spcPts val="0"/>
              </a:spcAft>
              <a:buSzPts val="1400"/>
              <a:buChar char="○"/>
            </a:pPr>
            <a:r>
              <a:rPr lang="en"/>
              <a:t>How do we measure privacy </a:t>
            </a:r>
            <a:endParaRPr/>
          </a:p>
          <a:p>
            <a:pPr indent="-317500" lvl="1" marL="914400" rtl="0" algn="l">
              <a:spcBef>
                <a:spcPts val="0"/>
              </a:spcBef>
              <a:spcAft>
                <a:spcPts val="0"/>
              </a:spcAft>
              <a:buSzPts val="1400"/>
              <a:buChar char="○"/>
            </a:pPr>
            <a:r>
              <a:rPr lang="en"/>
              <a:t>When is privacy violat</a:t>
            </a:r>
            <a:r>
              <a:rPr lang="en"/>
              <a:t>ed </a:t>
            </a:r>
            <a:endParaRPr/>
          </a:p>
          <a:p>
            <a:pPr indent="0" lvl="0" marL="0" rtl="0" algn="l">
              <a:spcBef>
                <a:spcPts val="1200"/>
              </a:spcBef>
              <a:spcAft>
                <a:spcPts val="1200"/>
              </a:spcAft>
              <a:buNone/>
            </a:pPr>
            <a:r>
              <a:rPr lang="en"/>
              <a:t>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5"/>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Understanding Privacy  </a:t>
            </a:r>
            <a:endParaRPr/>
          </a:p>
        </p:txBody>
      </p:sp>
      <p:sp>
        <p:nvSpPr>
          <p:cNvPr id="98" name="Google Shape;98;p15"/>
          <p:cNvSpPr txBox="1"/>
          <p:nvPr>
            <p:ph idx="1" type="body"/>
          </p:nvPr>
        </p:nvSpPr>
        <p:spPr>
          <a:xfrm>
            <a:off x="311700" y="1229875"/>
            <a:ext cx="8520600" cy="33390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Privacy in AI ethics Refers to the protection and respectful use of individuals personal data, ensuring it is not exploited without consent and maintaining confidentiality in AI systems and Applications – Chat GPT</a:t>
            </a:r>
            <a:endParaRPr/>
          </a:p>
          <a:p>
            <a:pPr indent="-342900" lvl="0" marL="457200" rtl="0" algn="l">
              <a:spcBef>
                <a:spcPts val="0"/>
              </a:spcBef>
              <a:spcAft>
                <a:spcPts val="0"/>
              </a:spcAft>
              <a:buSzPts val="1800"/>
              <a:buChar char="●"/>
            </a:pPr>
            <a:r>
              <a:rPr lang="en"/>
              <a:t>Claim of individuals, groups, or institutions to determine for themselves when how and to what extent information about them is communicated to others –Privacy and Freedom Alan F. Westin</a:t>
            </a:r>
            <a:endParaRPr/>
          </a:p>
          <a:p>
            <a:pPr indent="-342900" lvl="0" marL="457200" rtl="0" algn="l">
              <a:spcBef>
                <a:spcPts val="0"/>
              </a:spcBef>
              <a:spcAft>
                <a:spcPts val="0"/>
              </a:spcAft>
              <a:buSzPts val="1800"/>
              <a:buChar char="●"/>
            </a:pPr>
            <a:r>
              <a:rPr lang="en"/>
              <a:t>Privacy is control over access to personal information – Privacy in AI ethics James Brusseau </a:t>
            </a:r>
            <a:endParaRPr/>
          </a:p>
          <a:p>
            <a:pPr indent="0" lvl="0" marL="0" rtl="0" algn="l">
              <a:spcBef>
                <a:spcPts val="1200"/>
              </a:spcBef>
              <a:spcAft>
                <a:spcPts val="0"/>
              </a:spcAft>
              <a:buNone/>
            </a:pPr>
            <a:r>
              <a:t/>
            </a:r>
            <a:endParaRPr/>
          </a:p>
          <a:p>
            <a:pPr indent="0" lvl="0" marL="457200" rtl="0" algn="l">
              <a:spcBef>
                <a:spcPts val="1200"/>
              </a:spcBef>
              <a:spcAft>
                <a:spcPts val="12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6"/>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is personal information   </a:t>
            </a:r>
            <a:endParaRPr/>
          </a:p>
        </p:txBody>
      </p:sp>
      <p:sp>
        <p:nvSpPr>
          <p:cNvPr id="104" name="Google Shape;104;p16"/>
          <p:cNvSpPr txBox="1"/>
          <p:nvPr>
            <p:ph idx="1" type="body"/>
          </p:nvPr>
        </p:nvSpPr>
        <p:spPr>
          <a:xfrm>
            <a:off x="311700" y="1229875"/>
            <a:ext cx="8520600" cy="33390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Sometimes information about a person does not feel personal</a:t>
            </a:r>
            <a:endParaRPr/>
          </a:p>
          <a:p>
            <a:pPr indent="-317500" lvl="1" marL="914400" rtl="0" algn="l">
              <a:spcBef>
                <a:spcPts val="0"/>
              </a:spcBef>
              <a:spcAft>
                <a:spcPts val="0"/>
              </a:spcAft>
              <a:buSzPts val="1400"/>
              <a:buChar char="○"/>
            </a:pPr>
            <a:r>
              <a:rPr lang="en"/>
              <a:t>William is on the earth (location)</a:t>
            </a:r>
            <a:endParaRPr/>
          </a:p>
          <a:p>
            <a:pPr indent="-317500" lvl="1" marL="914400" rtl="0" algn="l">
              <a:spcBef>
                <a:spcPts val="0"/>
              </a:spcBef>
              <a:spcAft>
                <a:spcPts val="0"/>
              </a:spcAft>
              <a:buSzPts val="1400"/>
              <a:buChar char="○"/>
            </a:pPr>
            <a:r>
              <a:rPr lang="en"/>
              <a:t>Jb has a height (</a:t>
            </a:r>
            <a:r>
              <a:rPr lang="en"/>
              <a:t>physical</a:t>
            </a:r>
            <a:r>
              <a:rPr lang="en"/>
              <a:t> </a:t>
            </a:r>
            <a:r>
              <a:rPr lang="en"/>
              <a:t>attribute</a:t>
            </a:r>
            <a:r>
              <a:rPr lang="en"/>
              <a:t>)</a:t>
            </a:r>
            <a:endParaRPr/>
          </a:p>
          <a:p>
            <a:pPr indent="-317500" lvl="1" marL="914400" rtl="0" algn="l">
              <a:spcBef>
                <a:spcPts val="0"/>
              </a:spcBef>
              <a:spcAft>
                <a:spcPts val="0"/>
              </a:spcAft>
              <a:buSzPts val="1400"/>
              <a:buChar char="○"/>
            </a:pPr>
            <a:r>
              <a:rPr lang="en"/>
              <a:t>Jane is breathing (activity) </a:t>
            </a:r>
            <a:endParaRPr/>
          </a:p>
          <a:p>
            <a:pPr indent="-342900" lvl="0" marL="457200" rtl="0" algn="l">
              <a:spcBef>
                <a:spcPts val="0"/>
              </a:spcBef>
              <a:spcAft>
                <a:spcPts val="0"/>
              </a:spcAft>
              <a:buSzPts val="1800"/>
              <a:buChar char="●"/>
            </a:pPr>
            <a:r>
              <a:rPr lang="en"/>
              <a:t>Other times similar </a:t>
            </a:r>
            <a:r>
              <a:rPr lang="en"/>
              <a:t>information feels inherently personal </a:t>
            </a:r>
            <a:endParaRPr/>
          </a:p>
          <a:p>
            <a:pPr indent="-317500" lvl="1" marL="914400" rtl="0" algn="l">
              <a:spcBef>
                <a:spcPts val="0"/>
              </a:spcBef>
              <a:spcAft>
                <a:spcPts val="0"/>
              </a:spcAft>
              <a:buSzPts val="1400"/>
              <a:buChar char="○"/>
            </a:pPr>
            <a:r>
              <a:rPr lang="en"/>
              <a:t>William’s exact geographical coordinates are </a:t>
            </a:r>
            <a:r>
              <a:rPr lang="en"/>
              <a:t> 40°42'41.6"N 74°00'19.1"W (location)</a:t>
            </a:r>
            <a:endParaRPr/>
          </a:p>
          <a:p>
            <a:pPr indent="-317500" lvl="1" marL="914400" rtl="0" algn="l">
              <a:spcBef>
                <a:spcPts val="0"/>
              </a:spcBef>
              <a:spcAft>
                <a:spcPts val="0"/>
              </a:spcAft>
              <a:buSzPts val="1400"/>
              <a:buChar char="○"/>
            </a:pPr>
            <a:r>
              <a:rPr lang="en"/>
              <a:t>Jb has a height of 195 cm (6' 4.8") (physical </a:t>
            </a:r>
            <a:r>
              <a:rPr lang="en"/>
              <a:t>attribute</a:t>
            </a:r>
            <a:r>
              <a:rPr lang="en"/>
              <a:t>)</a:t>
            </a:r>
            <a:endParaRPr/>
          </a:p>
          <a:p>
            <a:pPr indent="-317500" lvl="1" marL="914400" rtl="0" algn="l">
              <a:spcBef>
                <a:spcPts val="0"/>
              </a:spcBef>
              <a:spcAft>
                <a:spcPts val="0"/>
              </a:spcAft>
              <a:buSzPts val="1400"/>
              <a:buChar char="○"/>
            </a:pPr>
            <a:r>
              <a:rPr lang="en"/>
              <a:t>Jane is purchasing illicit substances (activity)</a:t>
            </a:r>
            <a:endParaRPr/>
          </a:p>
          <a:p>
            <a:pPr indent="-342900" lvl="0" marL="457200" rtl="0" algn="l">
              <a:spcBef>
                <a:spcPts val="0"/>
              </a:spcBef>
              <a:spcAft>
                <a:spcPts val="0"/>
              </a:spcAft>
              <a:buSzPts val="1800"/>
              <a:buChar char="●"/>
            </a:pPr>
            <a:r>
              <a:rPr lang="en"/>
              <a:t>We categorize information that we may want to keep secret as Personal identifying </a:t>
            </a:r>
            <a:r>
              <a:rPr lang="en"/>
              <a:t>information</a:t>
            </a:r>
            <a:r>
              <a:rPr lang="en"/>
              <a:t>  </a:t>
            </a:r>
            <a:endParaRPr/>
          </a:p>
          <a:p>
            <a:pPr indent="0" lvl="0" marL="457200" rtl="0" algn="l">
              <a:spcBef>
                <a:spcPts val="1200"/>
              </a:spcBef>
              <a:spcAft>
                <a:spcPts val="12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xEl>
                                              <p:pRg end="9" st="9"/>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7"/>
          <p:cNvSpPr txBox="1"/>
          <p:nvPr>
            <p:ph type="title"/>
          </p:nvPr>
        </p:nvSpPr>
        <p:spPr>
          <a:xfrm>
            <a:off x="311700" y="445025"/>
            <a:ext cx="8520600" cy="9045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is personal </a:t>
            </a:r>
            <a:r>
              <a:rPr lang="en"/>
              <a:t>information</a:t>
            </a:r>
            <a:r>
              <a:rPr lang="en"/>
              <a:t> (Personal Identifying Information)  </a:t>
            </a:r>
            <a:endParaRPr/>
          </a:p>
        </p:txBody>
      </p:sp>
      <p:sp>
        <p:nvSpPr>
          <p:cNvPr id="110" name="Google Shape;110;p17"/>
          <p:cNvSpPr txBox="1"/>
          <p:nvPr>
            <p:ph idx="1" type="body"/>
          </p:nvPr>
        </p:nvSpPr>
        <p:spPr>
          <a:xfrm>
            <a:off x="356200" y="1447525"/>
            <a:ext cx="8520600" cy="30858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Examples </a:t>
            </a:r>
            <a:endParaRPr/>
          </a:p>
          <a:p>
            <a:pPr indent="-317500" lvl="1" marL="914400" rtl="0" algn="l">
              <a:spcBef>
                <a:spcPts val="0"/>
              </a:spcBef>
              <a:spcAft>
                <a:spcPts val="0"/>
              </a:spcAft>
              <a:buSzPts val="1400"/>
              <a:buChar char="○"/>
            </a:pPr>
            <a:r>
              <a:rPr lang="en"/>
              <a:t>Physical </a:t>
            </a:r>
            <a:r>
              <a:rPr lang="en"/>
              <a:t>attribute</a:t>
            </a:r>
            <a:r>
              <a:rPr lang="en"/>
              <a:t> </a:t>
            </a:r>
            <a:endParaRPr/>
          </a:p>
          <a:p>
            <a:pPr indent="-317500" lvl="2" marL="1371600" rtl="0" algn="l">
              <a:spcBef>
                <a:spcPts val="0"/>
              </a:spcBef>
              <a:spcAft>
                <a:spcPts val="0"/>
              </a:spcAft>
              <a:buSzPts val="1400"/>
              <a:buChar char="■"/>
            </a:pPr>
            <a:r>
              <a:rPr lang="en"/>
              <a:t>Height </a:t>
            </a:r>
            <a:endParaRPr/>
          </a:p>
          <a:p>
            <a:pPr indent="-317500" lvl="2" marL="1371600" rtl="0" algn="l">
              <a:spcBef>
                <a:spcPts val="0"/>
              </a:spcBef>
              <a:spcAft>
                <a:spcPts val="0"/>
              </a:spcAft>
              <a:buSzPts val="1400"/>
              <a:buChar char="■"/>
            </a:pPr>
            <a:r>
              <a:rPr lang="en"/>
              <a:t>Hair Color</a:t>
            </a:r>
            <a:r>
              <a:rPr lang="en"/>
              <a:t>  </a:t>
            </a:r>
            <a:endParaRPr/>
          </a:p>
          <a:p>
            <a:pPr indent="-317500" lvl="1" marL="914400" rtl="0" algn="l">
              <a:spcBef>
                <a:spcPts val="0"/>
              </a:spcBef>
              <a:spcAft>
                <a:spcPts val="0"/>
              </a:spcAft>
              <a:buSzPts val="1400"/>
              <a:buChar char="○"/>
            </a:pPr>
            <a:r>
              <a:rPr lang="en"/>
              <a:t>Non-</a:t>
            </a:r>
            <a:r>
              <a:rPr lang="en"/>
              <a:t>physical</a:t>
            </a:r>
            <a:r>
              <a:rPr lang="en"/>
              <a:t> </a:t>
            </a:r>
            <a:r>
              <a:rPr lang="en"/>
              <a:t>attributes</a:t>
            </a:r>
            <a:r>
              <a:rPr lang="en"/>
              <a:t> </a:t>
            </a:r>
            <a:endParaRPr/>
          </a:p>
          <a:p>
            <a:pPr indent="-317500" lvl="2" marL="1371600" rtl="0" algn="l">
              <a:spcBef>
                <a:spcPts val="0"/>
              </a:spcBef>
              <a:spcAft>
                <a:spcPts val="0"/>
              </a:spcAft>
              <a:buSzPts val="1400"/>
              <a:buChar char="■"/>
            </a:pPr>
            <a:r>
              <a:rPr lang="en"/>
              <a:t>Has a degree in mathematics </a:t>
            </a:r>
            <a:endParaRPr/>
          </a:p>
          <a:p>
            <a:pPr indent="-317500" lvl="2" marL="1371600" rtl="0" algn="l">
              <a:spcBef>
                <a:spcPts val="0"/>
              </a:spcBef>
              <a:spcAft>
                <a:spcPts val="0"/>
              </a:spcAft>
              <a:buSzPts val="1400"/>
              <a:buChar char="■"/>
            </a:pPr>
            <a:r>
              <a:rPr lang="en"/>
              <a:t>Likes to play the piano</a:t>
            </a:r>
            <a:endParaRPr/>
          </a:p>
          <a:p>
            <a:pPr indent="-317500" lvl="1" marL="914400" rtl="0" algn="l">
              <a:spcBef>
                <a:spcPts val="0"/>
              </a:spcBef>
              <a:spcAft>
                <a:spcPts val="0"/>
              </a:spcAft>
              <a:buSzPts val="1400"/>
              <a:buChar char="○"/>
            </a:pPr>
            <a:r>
              <a:rPr lang="en"/>
              <a:t>Activities </a:t>
            </a:r>
            <a:endParaRPr/>
          </a:p>
          <a:p>
            <a:pPr indent="-317500" lvl="2" marL="1371600" rtl="0" algn="l">
              <a:spcBef>
                <a:spcPts val="0"/>
              </a:spcBef>
              <a:spcAft>
                <a:spcPts val="0"/>
              </a:spcAft>
              <a:buSzPts val="1400"/>
              <a:buChar char="■"/>
            </a:pPr>
            <a:r>
              <a:rPr lang="en"/>
              <a:t>Ate a pizza yesterday</a:t>
            </a:r>
            <a:endParaRPr/>
          </a:p>
          <a:p>
            <a:pPr indent="-317500" lvl="2" marL="1371600" rtl="0" algn="l">
              <a:spcBef>
                <a:spcPts val="0"/>
              </a:spcBef>
              <a:spcAft>
                <a:spcPts val="0"/>
              </a:spcAft>
              <a:buSzPts val="1400"/>
              <a:buChar char="■"/>
            </a:pPr>
            <a:r>
              <a:rPr lang="en"/>
              <a:t>Goes </a:t>
            </a:r>
            <a:r>
              <a:rPr lang="en"/>
              <a:t>hiking</a:t>
            </a:r>
            <a:r>
              <a:rPr lang="en"/>
              <a:t> every saturday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9" st="9"/>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8"/>
          <p:cNvSpPr txBox="1"/>
          <p:nvPr>
            <p:ph type="title"/>
          </p:nvPr>
        </p:nvSpPr>
        <p:spPr>
          <a:xfrm>
            <a:off x="311700" y="445025"/>
            <a:ext cx="8520600" cy="9045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is personal information (Personal Identifying Information)  </a:t>
            </a:r>
            <a:endParaRPr/>
          </a:p>
        </p:txBody>
      </p:sp>
      <p:sp>
        <p:nvSpPr>
          <p:cNvPr id="116" name="Google Shape;116;p18"/>
          <p:cNvSpPr txBox="1"/>
          <p:nvPr>
            <p:ph idx="1" type="body"/>
          </p:nvPr>
        </p:nvSpPr>
        <p:spPr>
          <a:xfrm>
            <a:off x="356200" y="1447525"/>
            <a:ext cx="8520600" cy="30858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Problems arise when we try to define personal identifying information using categories </a:t>
            </a:r>
            <a:endParaRPr/>
          </a:p>
          <a:p>
            <a:pPr indent="-317500" lvl="1" marL="914400" rtl="0" algn="l">
              <a:spcBef>
                <a:spcPts val="0"/>
              </a:spcBef>
              <a:spcAft>
                <a:spcPts val="0"/>
              </a:spcAft>
              <a:buSzPts val="1400"/>
              <a:buChar char="○"/>
            </a:pPr>
            <a:r>
              <a:rPr lang="en"/>
              <a:t>Is “jb ate a pizza in 1994” </a:t>
            </a:r>
            <a:r>
              <a:rPr lang="en"/>
              <a:t>personally</a:t>
            </a:r>
            <a:r>
              <a:rPr lang="en"/>
              <a:t> identifying information?</a:t>
            </a:r>
            <a:endParaRPr/>
          </a:p>
          <a:p>
            <a:pPr indent="-342900" lvl="0" marL="457200" rtl="0" algn="l">
              <a:spcBef>
                <a:spcPts val="0"/>
              </a:spcBef>
              <a:spcAft>
                <a:spcPts val="0"/>
              </a:spcAft>
              <a:buSzPts val="1800"/>
              <a:buChar char="●"/>
            </a:pPr>
            <a:r>
              <a:rPr lang="en"/>
              <a:t>Depends on the context </a:t>
            </a:r>
            <a:endParaRPr/>
          </a:p>
          <a:p>
            <a:pPr indent="-317500" lvl="1" marL="914400" rtl="0" algn="l">
              <a:spcBef>
                <a:spcPts val="0"/>
              </a:spcBef>
              <a:spcAft>
                <a:spcPts val="0"/>
              </a:spcAft>
              <a:buSzPts val="1400"/>
              <a:buChar char="○"/>
            </a:pPr>
            <a:r>
              <a:rPr lang="en"/>
              <a:t>If jb is living in New York </a:t>
            </a:r>
            <a:r>
              <a:rPr lang="en"/>
              <a:t>then probably not  </a:t>
            </a:r>
            <a:endParaRPr/>
          </a:p>
          <a:p>
            <a:pPr indent="-317500" lvl="1" marL="914400" rtl="0" algn="l">
              <a:spcBef>
                <a:spcPts val="0"/>
              </a:spcBef>
              <a:spcAft>
                <a:spcPts val="0"/>
              </a:spcAft>
              <a:buSzPts val="1400"/>
              <a:buChar char="○"/>
            </a:pPr>
            <a:r>
              <a:rPr lang="en"/>
              <a:t>What If jb is living in the fictional country of Nea-Antipizzonia where the consumption of pizza is illegal?  </a:t>
            </a:r>
            <a:endParaRPr/>
          </a:p>
          <a:p>
            <a:pPr indent="0" lvl="0" marL="0" rtl="0" algn="l">
              <a:spcBef>
                <a:spcPts val="1200"/>
              </a:spcBef>
              <a:spcAft>
                <a:spcPts val="12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9"/>
          <p:cNvSpPr txBox="1"/>
          <p:nvPr>
            <p:ph type="title"/>
          </p:nvPr>
        </p:nvSpPr>
        <p:spPr>
          <a:xfrm>
            <a:off x="311700" y="445025"/>
            <a:ext cx="8520600" cy="9045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How to identify personal identifying information: The lineup test</a:t>
            </a:r>
            <a:endParaRPr/>
          </a:p>
          <a:p>
            <a:pPr indent="0" lvl="0" marL="0" rtl="0" algn="l">
              <a:spcBef>
                <a:spcPts val="0"/>
              </a:spcBef>
              <a:spcAft>
                <a:spcPts val="0"/>
              </a:spcAft>
              <a:buNone/>
            </a:pPr>
            <a:r>
              <a:t/>
            </a:r>
            <a:endParaRPr/>
          </a:p>
        </p:txBody>
      </p:sp>
      <p:sp>
        <p:nvSpPr>
          <p:cNvPr id="122" name="Google Shape;122;p19"/>
          <p:cNvSpPr txBox="1"/>
          <p:nvPr>
            <p:ph idx="1" type="body"/>
          </p:nvPr>
        </p:nvSpPr>
        <p:spPr>
          <a:xfrm>
            <a:off x="375450" y="1476400"/>
            <a:ext cx="8520600" cy="3085800"/>
          </a:xfrm>
          <a:prstGeom prst="rect">
            <a:avLst/>
          </a:prstGeom>
        </p:spPr>
        <p:txBody>
          <a:bodyPr anchorCtr="0" anchor="t" bIns="91425" lIns="91425" spcFirstLastPara="1" rIns="91425" wrap="square" tIns="91425">
            <a:normAutofit/>
          </a:bodyPr>
          <a:lstStyle/>
          <a:p>
            <a:pPr indent="0" lvl="0" marL="457200" rtl="0" algn="l">
              <a:spcBef>
                <a:spcPts val="0"/>
              </a:spcBef>
              <a:spcAft>
                <a:spcPts val="0"/>
              </a:spcAft>
              <a:buNone/>
            </a:pPr>
            <a:r>
              <a:rPr lang="en"/>
              <a:t>I</a:t>
            </a:r>
            <a:r>
              <a:rPr lang="en"/>
              <a:t>f given specific information about a group of people that is otherwise similar can we use an anonymous statement to identify which person the statement is about. If so then that statement is likely to be considered personal identifying information </a:t>
            </a:r>
            <a:endParaRPr/>
          </a:p>
          <a:p>
            <a:pPr indent="0" lvl="0" marL="914400" rtl="0" algn="l">
              <a:spcBef>
                <a:spcPts val="120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0"/>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1200"/>
              </a:spcAft>
              <a:buNone/>
            </a:pPr>
            <a:r>
              <a:rPr lang="en" sz="1800">
                <a:solidFill>
                  <a:schemeClr val="dk2"/>
                </a:solidFill>
              </a:rPr>
              <a:t>The lineup test</a:t>
            </a:r>
            <a:endParaRPr/>
          </a:p>
        </p:txBody>
      </p:sp>
      <p:sp>
        <p:nvSpPr>
          <p:cNvPr id="128" name="Google Shape;128;p20"/>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457200" rtl="0" algn="l">
              <a:spcBef>
                <a:spcPts val="0"/>
              </a:spcBef>
              <a:spcAft>
                <a:spcPts val="0"/>
              </a:spcAft>
              <a:buNone/>
            </a:pPr>
            <a:r>
              <a:t/>
            </a:r>
            <a:endParaRPr sz="1400"/>
          </a:p>
          <a:p>
            <a:pPr indent="-317500" lvl="1" marL="914400" rtl="0" algn="l">
              <a:spcBef>
                <a:spcPts val="1200"/>
              </a:spcBef>
              <a:spcAft>
                <a:spcPts val="0"/>
              </a:spcAft>
              <a:buSzPts val="1400"/>
              <a:buChar char="○"/>
            </a:pPr>
            <a:r>
              <a:rPr lang="en"/>
              <a:t>Maren went to San Diego over the summer</a:t>
            </a:r>
            <a:endParaRPr/>
          </a:p>
          <a:p>
            <a:pPr indent="-317500" lvl="1" marL="914400" rtl="0" algn="l">
              <a:spcBef>
                <a:spcPts val="0"/>
              </a:spcBef>
              <a:spcAft>
                <a:spcPts val="0"/>
              </a:spcAft>
              <a:buSzPts val="1400"/>
              <a:buChar char="○"/>
            </a:pPr>
            <a:r>
              <a:rPr lang="en"/>
              <a:t>Lisa went to Spain over the summer</a:t>
            </a:r>
            <a:endParaRPr/>
          </a:p>
          <a:p>
            <a:pPr indent="-317500" lvl="1" marL="914400" rtl="0" algn="l">
              <a:spcBef>
                <a:spcPts val="0"/>
              </a:spcBef>
              <a:spcAft>
                <a:spcPts val="0"/>
              </a:spcAft>
              <a:buSzPts val="1400"/>
              <a:buChar char="○"/>
            </a:pPr>
            <a:r>
              <a:rPr lang="en"/>
              <a:t>William went to the Bahamas over the summer</a:t>
            </a:r>
            <a:endParaRPr/>
          </a:p>
          <a:p>
            <a:pPr indent="0" lvl="0" marL="457200" rtl="0" algn="l">
              <a:spcBef>
                <a:spcPts val="1200"/>
              </a:spcBef>
              <a:spcAft>
                <a:spcPts val="0"/>
              </a:spcAft>
              <a:buNone/>
            </a:pPr>
            <a:r>
              <a:rPr lang="en"/>
              <a:t>Person A purchased a ticket to Grand Bahama Freeport Airport on the 2nd day of june. what is person A’s name? </a:t>
            </a:r>
            <a:endParaRPr/>
          </a:p>
          <a:p>
            <a:pPr indent="0" lvl="0" marL="457200" rtl="0" algn="l">
              <a:spcBef>
                <a:spcPts val="1200"/>
              </a:spcBef>
              <a:spcAft>
                <a:spcPts val="12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1"/>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How Culture Shapes Our Definition of Privacy</a:t>
            </a:r>
            <a:endParaRPr/>
          </a:p>
        </p:txBody>
      </p:sp>
      <p:sp>
        <p:nvSpPr>
          <p:cNvPr id="134" name="Google Shape;134;p21"/>
          <p:cNvSpPr txBox="1"/>
          <p:nvPr>
            <p:ph idx="1" type="body"/>
          </p:nvPr>
        </p:nvSpPr>
        <p:spPr>
          <a:xfrm>
            <a:off x="311700" y="1229875"/>
            <a:ext cx="8520600" cy="3339000"/>
          </a:xfrm>
          <a:prstGeom prst="rect">
            <a:avLst/>
          </a:prstGeom>
        </p:spPr>
        <p:txBody>
          <a:bodyPr anchorCtr="0" anchor="t" bIns="91425" lIns="91425" spcFirstLastPara="1" rIns="91425" wrap="square" tIns="91425">
            <a:normAutofit fontScale="25000" lnSpcReduction="20000"/>
          </a:bodyPr>
          <a:lstStyle/>
          <a:p>
            <a:pPr indent="0" lvl="0" marL="0" rtl="0" algn="l">
              <a:spcBef>
                <a:spcPts val="1200"/>
              </a:spcBef>
              <a:spcAft>
                <a:spcPts val="0"/>
              </a:spcAft>
              <a:buNone/>
            </a:pPr>
            <a:r>
              <a:rPr b="1" lang="en" sz="4400">
                <a:solidFill>
                  <a:srgbClr val="000000"/>
                </a:solidFill>
                <a:latin typeface="Arial"/>
                <a:ea typeface="Arial"/>
                <a:cs typeface="Arial"/>
                <a:sym typeface="Arial"/>
              </a:rPr>
              <a:t>Content:</a:t>
            </a:r>
            <a:endParaRPr b="1" sz="4400">
              <a:solidFill>
                <a:srgbClr val="000000"/>
              </a:solidFill>
              <a:latin typeface="Arial"/>
              <a:ea typeface="Arial"/>
              <a:cs typeface="Arial"/>
              <a:sym typeface="Arial"/>
            </a:endParaRPr>
          </a:p>
          <a:p>
            <a:pPr indent="-298450" lvl="0" marL="457200" rtl="0" algn="l">
              <a:spcBef>
                <a:spcPts val="1200"/>
              </a:spcBef>
              <a:spcAft>
                <a:spcPts val="0"/>
              </a:spcAft>
              <a:buClr>
                <a:srgbClr val="000000"/>
              </a:buClr>
              <a:buSzPct val="100000"/>
              <a:buFont typeface="Arial"/>
              <a:buChar char="●"/>
            </a:pPr>
            <a:r>
              <a:rPr b="1" lang="en" sz="4400">
                <a:solidFill>
                  <a:srgbClr val="000000"/>
                </a:solidFill>
                <a:latin typeface="Arial"/>
                <a:ea typeface="Arial"/>
                <a:cs typeface="Arial"/>
                <a:sym typeface="Arial"/>
              </a:rPr>
              <a:t>Different cultures have different privacy norms:</a:t>
            </a:r>
            <a:r>
              <a:rPr lang="en" sz="4400">
                <a:solidFill>
                  <a:srgbClr val="000000"/>
                </a:solidFill>
                <a:latin typeface="Arial"/>
                <a:ea typeface="Arial"/>
                <a:cs typeface="Arial"/>
                <a:sym typeface="Arial"/>
              </a:rPr>
              <a:t> What is private in one society might be public in another.</a:t>
            </a:r>
            <a:endParaRPr sz="4400">
              <a:solidFill>
                <a:srgbClr val="000000"/>
              </a:solidFill>
              <a:latin typeface="Arial"/>
              <a:ea typeface="Arial"/>
              <a:cs typeface="Arial"/>
              <a:sym typeface="Arial"/>
            </a:endParaRPr>
          </a:p>
          <a:p>
            <a:pPr indent="-298450" lvl="0" marL="457200" rtl="0" algn="l">
              <a:spcBef>
                <a:spcPts val="0"/>
              </a:spcBef>
              <a:spcAft>
                <a:spcPts val="0"/>
              </a:spcAft>
              <a:buClr>
                <a:srgbClr val="000000"/>
              </a:buClr>
              <a:buSzPct val="100000"/>
              <a:buFont typeface="Arial"/>
              <a:buChar char="●"/>
            </a:pPr>
            <a:r>
              <a:rPr b="1" lang="en" sz="4400">
                <a:solidFill>
                  <a:srgbClr val="000000"/>
                </a:solidFill>
                <a:latin typeface="Arial"/>
                <a:ea typeface="Arial"/>
                <a:cs typeface="Arial"/>
                <a:sym typeface="Arial"/>
              </a:rPr>
              <a:t>Examples of Cultural Differences:</a:t>
            </a:r>
            <a:endParaRPr b="1" sz="4400">
              <a:solidFill>
                <a:srgbClr val="000000"/>
              </a:solidFill>
              <a:latin typeface="Arial"/>
              <a:ea typeface="Arial"/>
              <a:cs typeface="Arial"/>
              <a:sym typeface="Arial"/>
            </a:endParaRPr>
          </a:p>
          <a:p>
            <a:pPr indent="-298450" lvl="1" marL="914400" rtl="0" algn="l">
              <a:spcBef>
                <a:spcPts val="0"/>
              </a:spcBef>
              <a:spcAft>
                <a:spcPts val="0"/>
              </a:spcAft>
              <a:buClr>
                <a:srgbClr val="000000"/>
              </a:buClr>
              <a:buSzPct val="100000"/>
              <a:buFont typeface="Arial"/>
              <a:buAutoNum type="arabicPeriod"/>
            </a:pPr>
            <a:r>
              <a:rPr b="1" lang="en" sz="4400">
                <a:solidFill>
                  <a:srgbClr val="000000"/>
                </a:solidFill>
                <a:latin typeface="Arial"/>
                <a:ea typeface="Arial"/>
                <a:cs typeface="Arial"/>
                <a:sym typeface="Arial"/>
              </a:rPr>
              <a:t>Japan vs. U.S. Workplace Privacy:</a:t>
            </a:r>
            <a:endParaRPr b="1" sz="4400">
              <a:solidFill>
                <a:srgbClr val="000000"/>
              </a:solidFill>
              <a:latin typeface="Arial"/>
              <a:ea typeface="Arial"/>
              <a:cs typeface="Arial"/>
              <a:sym typeface="Arial"/>
            </a:endParaRPr>
          </a:p>
          <a:p>
            <a:pPr indent="-298450" lvl="2" marL="1371600" rtl="0" algn="l">
              <a:spcBef>
                <a:spcPts val="0"/>
              </a:spcBef>
              <a:spcAft>
                <a:spcPts val="0"/>
              </a:spcAft>
              <a:buClr>
                <a:srgbClr val="000000"/>
              </a:buClr>
              <a:buSzPct val="100000"/>
              <a:buFont typeface="Arial"/>
              <a:buChar char="■"/>
            </a:pPr>
            <a:r>
              <a:rPr lang="en" sz="4400">
                <a:solidFill>
                  <a:srgbClr val="000000"/>
                </a:solidFill>
                <a:latin typeface="Arial"/>
                <a:ea typeface="Arial"/>
                <a:cs typeface="Arial"/>
                <a:sym typeface="Arial"/>
              </a:rPr>
              <a:t>Japan: Open office layouts, emphasis on group work, limited personal space.</a:t>
            </a:r>
            <a:endParaRPr sz="4400">
              <a:solidFill>
                <a:srgbClr val="000000"/>
              </a:solidFill>
              <a:latin typeface="Arial"/>
              <a:ea typeface="Arial"/>
              <a:cs typeface="Arial"/>
              <a:sym typeface="Arial"/>
            </a:endParaRPr>
          </a:p>
          <a:p>
            <a:pPr indent="-298450" lvl="2" marL="1371600" rtl="0" algn="l">
              <a:spcBef>
                <a:spcPts val="0"/>
              </a:spcBef>
              <a:spcAft>
                <a:spcPts val="0"/>
              </a:spcAft>
              <a:buClr>
                <a:srgbClr val="000000"/>
              </a:buClr>
              <a:buSzPct val="100000"/>
              <a:buFont typeface="Arial"/>
              <a:buChar char="■"/>
            </a:pPr>
            <a:r>
              <a:rPr lang="en" sz="4400">
                <a:solidFill>
                  <a:srgbClr val="000000"/>
                </a:solidFill>
                <a:latin typeface="Arial"/>
                <a:ea typeface="Arial"/>
                <a:cs typeface="Arial"/>
                <a:sym typeface="Arial"/>
              </a:rPr>
              <a:t>U.S.: Private offices, more individualism, stronger data protection laws.</a:t>
            </a:r>
            <a:endParaRPr sz="4400">
              <a:solidFill>
                <a:srgbClr val="000000"/>
              </a:solidFill>
              <a:latin typeface="Arial"/>
              <a:ea typeface="Arial"/>
              <a:cs typeface="Arial"/>
              <a:sym typeface="Arial"/>
            </a:endParaRPr>
          </a:p>
          <a:p>
            <a:pPr indent="-298450" lvl="1" marL="914400" rtl="0" algn="l">
              <a:spcBef>
                <a:spcPts val="0"/>
              </a:spcBef>
              <a:spcAft>
                <a:spcPts val="0"/>
              </a:spcAft>
              <a:buClr>
                <a:srgbClr val="000000"/>
              </a:buClr>
              <a:buSzPct val="100000"/>
              <a:buFont typeface="Arial"/>
              <a:buAutoNum type="arabicPeriod"/>
            </a:pPr>
            <a:r>
              <a:rPr b="1" lang="en" sz="4400">
                <a:solidFill>
                  <a:srgbClr val="000000"/>
                </a:solidFill>
                <a:latin typeface="Arial"/>
                <a:ea typeface="Arial"/>
                <a:cs typeface="Arial"/>
                <a:sym typeface="Arial"/>
              </a:rPr>
              <a:t>Europe vs. U.S. Digital Privacy:</a:t>
            </a:r>
            <a:endParaRPr b="1" sz="4400">
              <a:solidFill>
                <a:srgbClr val="000000"/>
              </a:solidFill>
              <a:latin typeface="Arial"/>
              <a:ea typeface="Arial"/>
              <a:cs typeface="Arial"/>
              <a:sym typeface="Arial"/>
            </a:endParaRPr>
          </a:p>
          <a:p>
            <a:pPr indent="-298450" lvl="2" marL="1371600" rtl="0" algn="l">
              <a:spcBef>
                <a:spcPts val="0"/>
              </a:spcBef>
              <a:spcAft>
                <a:spcPts val="0"/>
              </a:spcAft>
              <a:buClr>
                <a:srgbClr val="000000"/>
              </a:buClr>
              <a:buSzPct val="100000"/>
              <a:buFont typeface="Arial"/>
              <a:buChar char="■"/>
            </a:pPr>
            <a:r>
              <a:rPr lang="en" sz="4400">
                <a:solidFill>
                  <a:srgbClr val="000000"/>
                </a:solidFill>
                <a:latin typeface="Arial"/>
                <a:ea typeface="Arial"/>
                <a:cs typeface="Arial"/>
                <a:sym typeface="Arial"/>
              </a:rPr>
              <a:t>Europe: GDPR (General Data Protection Regulation) provides strong digital privacy protections.</a:t>
            </a:r>
            <a:endParaRPr sz="4400">
              <a:solidFill>
                <a:srgbClr val="000000"/>
              </a:solidFill>
              <a:latin typeface="Arial"/>
              <a:ea typeface="Arial"/>
              <a:cs typeface="Arial"/>
              <a:sym typeface="Arial"/>
            </a:endParaRPr>
          </a:p>
          <a:p>
            <a:pPr indent="-298450" lvl="2" marL="1371600" rtl="0" algn="l">
              <a:spcBef>
                <a:spcPts val="0"/>
              </a:spcBef>
              <a:spcAft>
                <a:spcPts val="0"/>
              </a:spcAft>
              <a:buClr>
                <a:srgbClr val="000000"/>
              </a:buClr>
              <a:buSzPct val="100000"/>
              <a:buFont typeface="Arial"/>
              <a:buChar char="■"/>
            </a:pPr>
            <a:r>
              <a:rPr lang="en" sz="4400">
                <a:solidFill>
                  <a:srgbClr val="000000"/>
                </a:solidFill>
                <a:latin typeface="Arial"/>
                <a:ea typeface="Arial"/>
                <a:cs typeface="Arial"/>
                <a:sym typeface="Arial"/>
              </a:rPr>
              <a:t>U.S.: No federal equivalent to GDPR, leading to greater corporate data collection.</a:t>
            </a:r>
            <a:endParaRPr sz="4400">
              <a:solidFill>
                <a:srgbClr val="000000"/>
              </a:solidFill>
              <a:latin typeface="Arial"/>
              <a:ea typeface="Arial"/>
              <a:cs typeface="Arial"/>
              <a:sym typeface="Arial"/>
            </a:endParaRPr>
          </a:p>
          <a:p>
            <a:pPr indent="-298450" lvl="1" marL="914400" rtl="0" algn="l">
              <a:spcBef>
                <a:spcPts val="0"/>
              </a:spcBef>
              <a:spcAft>
                <a:spcPts val="0"/>
              </a:spcAft>
              <a:buClr>
                <a:srgbClr val="000000"/>
              </a:buClr>
              <a:buSzPct val="100000"/>
              <a:buFont typeface="Arial"/>
              <a:buAutoNum type="arabicPeriod"/>
            </a:pPr>
            <a:r>
              <a:rPr b="1" lang="en" sz="4400">
                <a:solidFill>
                  <a:srgbClr val="000000"/>
                </a:solidFill>
                <a:latin typeface="Arial"/>
                <a:ea typeface="Arial"/>
                <a:cs typeface="Arial"/>
                <a:sym typeface="Arial"/>
              </a:rPr>
              <a:t>Middle East vs. Western Privacy Expectations:</a:t>
            </a:r>
            <a:endParaRPr b="1" sz="4400">
              <a:solidFill>
                <a:srgbClr val="000000"/>
              </a:solidFill>
              <a:latin typeface="Arial"/>
              <a:ea typeface="Arial"/>
              <a:cs typeface="Arial"/>
              <a:sym typeface="Arial"/>
            </a:endParaRPr>
          </a:p>
          <a:p>
            <a:pPr indent="-298450" lvl="2" marL="1371600" rtl="0" algn="l">
              <a:spcBef>
                <a:spcPts val="0"/>
              </a:spcBef>
              <a:spcAft>
                <a:spcPts val="0"/>
              </a:spcAft>
              <a:buClr>
                <a:srgbClr val="000000"/>
              </a:buClr>
              <a:buSzPct val="100000"/>
              <a:buFont typeface="Arial"/>
              <a:buChar char="■"/>
            </a:pPr>
            <a:r>
              <a:rPr lang="en" sz="4400">
                <a:solidFill>
                  <a:srgbClr val="000000"/>
                </a:solidFill>
                <a:latin typeface="Arial"/>
                <a:ea typeface="Arial"/>
                <a:cs typeface="Arial"/>
                <a:sym typeface="Arial"/>
              </a:rPr>
              <a:t>Middle East: Strong emphasis on family privacy, but government surveillance is common.</a:t>
            </a:r>
            <a:endParaRPr sz="4400">
              <a:solidFill>
                <a:srgbClr val="000000"/>
              </a:solidFill>
              <a:latin typeface="Arial"/>
              <a:ea typeface="Arial"/>
              <a:cs typeface="Arial"/>
              <a:sym typeface="Arial"/>
            </a:endParaRPr>
          </a:p>
          <a:p>
            <a:pPr indent="-298450" lvl="2" marL="1371600" rtl="0" algn="l">
              <a:spcBef>
                <a:spcPts val="0"/>
              </a:spcBef>
              <a:spcAft>
                <a:spcPts val="0"/>
              </a:spcAft>
              <a:buClr>
                <a:srgbClr val="000000"/>
              </a:buClr>
              <a:buSzPct val="100000"/>
              <a:buFont typeface="Arial"/>
              <a:buChar char="■"/>
            </a:pPr>
            <a:r>
              <a:rPr lang="en" sz="4400">
                <a:solidFill>
                  <a:srgbClr val="000000"/>
                </a:solidFill>
                <a:latin typeface="Arial"/>
                <a:ea typeface="Arial"/>
                <a:cs typeface="Arial"/>
                <a:sym typeface="Arial"/>
              </a:rPr>
              <a:t>Western societies: More transparency in governance but higher risk of corporate surveillance.</a:t>
            </a:r>
            <a:endParaRPr sz="4400">
              <a:solidFill>
                <a:srgbClr val="000000"/>
              </a:solidFill>
              <a:latin typeface="Arial"/>
              <a:ea typeface="Arial"/>
              <a:cs typeface="Arial"/>
              <a:sym typeface="Arial"/>
            </a:endParaRPr>
          </a:p>
          <a:p>
            <a:pPr indent="0" lvl="0" marL="0" rtl="0" algn="l">
              <a:spcBef>
                <a:spcPts val="1200"/>
              </a:spcBef>
              <a:spcAft>
                <a:spcPts val="0"/>
              </a:spcAft>
              <a:buNone/>
            </a:pPr>
            <a:r>
              <a:rPr b="1" lang="en" sz="4400">
                <a:solidFill>
                  <a:srgbClr val="000000"/>
                </a:solidFill>
                <a:latin typeface="Arial"/>
                <a:ea typeface="Arial"/>
                <a:cs typeface="Arial"/>
                <a:sym typeface="Arial"/>
              </a:rPr>
              <a:t>Key Takeaways:</a:t>
            </a:r>
            <a:endParaRPr b="1" sz="4400">
              <a:solidFill>
                <a:srgbClr val="000000"/>
              </a:solidFill>
              <a:latin typeface="Arial"/>
              <a:ea typeface="Arial"/>
              <a:cs typeface="Arial"/>
              <a:sym typeface="Arial"/>
            </a:endParaRPr>
          </a:p>
          <a:p>
            <a:pPr indent="-298450" lvl="0" marL="457200" rtl="0" algn="l">
              <a:spcBef>
                <a:spcPts val="1200"/>
              </a:spcBef>
              <a:spcAft>
                <a:spcPts val="0"/>
              </a:spcAft>
              <a:buClr>
                <a:srgbClr val="000000"/>
              </a:buClr>
              <a:buSzPct val="100000"/>
              <a:buFont typeface="Arial"/>
              <a:buChar char="●"/>
            </a:pPr>
            <a:r>
              <a:rPr b="1" lang="en" sz="4400">
                <a:solidFill>
                  <a:srgbClr val="000000"/>
                </a:solidFill>
                <a:latin typeface="Arial"/>
                <a:ea typeface="Arial"/>
                <a:cs typeface="Arial"/>
                <a:sym typeface="Arial"/>
              </a:rPr>
              <a:t>Privacy is relative</a:t>
            </a:r>
            <a:r>
              <a:rPr lang="en" sz="4400">
                <a:solidFill>
                  <a:srgbClr val="000000"/>
                </a:solidFill>
                <a:latin typeface="Arial"/>
                <a:ea typeface="Arial"/>
                <a:cs typeface="Arial"/>
                <a:sym typeface="Arial"/>
              </a:rPr>
              <a:t>;different cultures prioritize privacy in different ways.</a:t>
            </a:r>
            <a:endParaRPr sz="4400">
              <a:solidFill>
                <a:srgbClr val="000000"/>
              </a:solidFill>
              <a:latin typeface="Arial"/>
              <a:ea typeface="Arial"/>
              <a:cs typeface="Arial"/>
              <a:sym typeface="Arial"/>
            </a:endParaRPr>
          </a:p>
          <a:p>
            <a:pPr indent="-298450" lvl="0" marL="457200" rtl="0" algn="l">
              <a:spcBef>
                <a:spcPts val="0"/>
              </a:spcBef>
              <a:spcAft>
                <a:spcPts val="0"/>
              </a:spcAft>
              <a:buClr>
                <a:srgbClr val="000000"/>
              </a:buClr>
              <a:buSzPct val="100000"/>
              <a:buFont typeface="Arial"/>
              <a:buChar char="●"/>
            </a:pPr>
            <a:r>
              <a:rPr b="1" lang="en" sz="4400">
                <a:solidFill>
                  <a:srgbClr val="000000"/>
                </a:solidFill>
                <a:latin typeface="Arial"/>
                <a:ea typeface="Arial"/>
                <a:cs typeface="Arial"/>
                <a:sym typeface="Arial"/>
              </a:rPr>
              <a:t>Government policies influence privacy expectations</a:t>
            </a:r>
            <a:r>
              <a:rPr lang="en" sz="4400">
                <a:solidFill>
                  <a:srgbClr val="000000"/>
                </a:solidFill>
                <a:latin typeface="Arial"/>
                <a:ea typeface="Arial"/>
                <a:cs typeface="Arial"/>
                <a:sym typeface="Arial"/>
              </a:rPr>
              <a:t>;data protection laws vary widely.</a:t>
            </a:r>
            <a:endParaRPr sz="4400">
              <a:solidFill>
                <a:srgbClr val="000000"/>
              </a:solidFill>
              <a:latin typeface="Arial"/>
              <a:ea typeface="Arial"/>
              <a:cs typeface="Arial"/>
              <a:sym typeface="Arial"/>
            </a:endParaRPr>
          </a:p>
          <a:p>
            <a:pPr indent="-298450" lvl="0" marL="457200" rtl="0" algn="l">
              <a:spcBef>
                <a:spcPts val="0"/>
              </a:spcBef>
              <a:spcAft>
                <a:spcPts val="0"/>
              </a:spcAft>
              <a:buClr>
                <a:srgbClr val="000000"/>
              </a:buClr>
              <a:buSzPct val="100000"/>
              <a:buFont typeface="Arial"/>
              <a:buChar char="●"/>
            </a:pPr>
            <a:r>
              <a:rPr b="1" lang="en" sz="4400">
                <a:solidFill>
                  <a:srgbClr val="000000"/>
                </a:solidFill>
                <a:latin typeface="Arial"/>
                <a:ea typeface="Arial"/>
                <a:cs typeface="Arial"/>
                <a:sym typeface="Arial"/>
              </a:rPr>
              <a:t>Understanding cultural privacy norms is crucial</a:t>
            </a:r>
            <a:r>
              <a:rPr lang="en" sz="4400">
                <a:solidFill>
                  <a:srgbClr val="000000"/>
                </a:solidFill>
                <a:latin typeface="Arial"/>
                <a:ea typeface="Arial"/>
                <a:cs typeface="Arial"/>
                <a:sym typeface="Arial"/>
              </a:rPr>
              <a:t> for international business and AI ethics.</a:t>
            </a:r>
            <a:endParaRPr sz="4400">
              <a:solidFill>
                <a:srgbClr val="000000"/>
              </a:solidFill>
              <a:latin typeface="Arial"/>
              <a:ea typeface="Arial"/>
              <a:cs typeface="Arial"/>
              <a:sym typeface="Arial"/>
            </a:endParaRPr>
          </a:p>
          <a:p>
            <a:pPr indent="0" lvl="0" marL="0" rtl="0" algn="l">
              <a:spcBef>
                <a:spcPts val="1200"/>
              </a:spcBef>
              <a:spcAft>
                <a:spcPts val="0"/>
              </a:spcAft>
              <a:buNone/>
            </a:pPr>
            <a:r>
              <a:t/>
            </a:r>
            <a:endParaRPr sz="1100">
              <a:solidFill>
                <a:srgbClr val="000000"/>
              </a:solidFill>
              <a:latin typeface="Arial"/>
              <a:ea typeface="Arial"/>
              <a:cs typeface="Arial"/>
              <a:sym typeface="Arial"/>
            </a:endParaRPr>
          </a:p>
          <a:p>
            <a:pPr indent="0" lvl="0" marL="0" rtl="0" algn="l">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